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3" r:id="rId2"/>
    <p:sldId id="276" r:id="rId3"/>
    <p:sldId id="284" r:id="rId4"/>
    <p:sldId id="317" r:id="rId5"/>
    <p:sldId id="305" r:id="rId6"/>
    <p:sldId id="256" r:id="rId7"/>
    <p:sldId id="318" r:id="rId8"/>
    <p:sldId id="310" r:id="rId9"/>
    <p:sldId id="306" r:id="rId10"/>
    <p:sldId id="307" r:id="rId11"/>
    <p:sldId id="308" r:id="rId12"/>
    <p:sldId id="282" r:id="rId13"/>
    <p:sldId id="257" r:id="rId14"/>
    <p:sldId id="258" r:id="rId15"/>
    <p:sldId id="312" r:id="rId16"/>
    <p:sldId id="314" r:id="rId17"/>
    <p:sldId id="279" r:id="rId18"/>
    <p:sldId id="283" r:id="rId19"/>
    <p:sldId id="311" r:id="rId20"/>
    <p:sldId id="319" r:id="rId21"/>
    <p:sldId id="320" r:id="rId22"/>
    <p:sldId id="286" r:id="rId23"/>
    <p:sldId id="287" r:id="rId24"/>
    <p:sldId id="288" r:id="rId25"/>
    <p:sldId id="289" r:id="rId26"/>
    <p:sldId id="290" r:id="rId27"/>
    <p:sldId id="291" r:id="rId28"/>
    <p:sldId id="292" r:id="rId29"/>
    <p:sldId id="293" r:id="rId30"/>
    <p:sldId id="294" r:id="rId31"/>
    <p:sldId id="315" r:id="rId32"/>
    <p:sldId id="316" r:id="rId33"/>
    <p:sldId id="268" r:id="rId34"/>
    <p:sldId id="295" r:id="rId3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p:scale>
          <a:sx n="70" d="100"/>
          <a:sy n="70" d="100"/>
        </p:scale>
        <p:origin x="-108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046FA-8930-4D8D-B551-729046A721EB}" type="datetimeFigureOut">
              <a:rPr lang="es-CL" smtClean="0"/>
              <a:pPr/>
              <a:t>30-08-2015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6D58C-49CA-42E8-8C54-6195E9A354DB}" type="slidenum">
              <a:rPr lang="es-CL" smtClean="0"/>
              <a:pPr/>
              <a:t>‹Nº›</a:t>
            </a:fld>
            <a:endParaRPr lang="es-CL"/>
          </a:p>
        </p:txBody>
      </p:sp>
    </p:spTree>
    <p:extLst>
      <p:ext uri="{BB962C8B-B14F-4D97-AF65-F5344CB8AC3E}">
        <p14:creationId xmlns:p14="http://schemas.microsoft.com/office/powerpoint/2010/main" val="366753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AD7F7C8-C746-478A-944A-E2F95CA3EC82}" type="slidenum">
              <a:rPr lang="es-CL" smtClean="0"/>
              <a:pPr/>
              <a:t>‹Nº›</a:t>
            </a:fld>
            <a:endParaRPr lang="es-C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AD7F7C8-C746-478A-944A-E2F95CA3EC82}" type="slidenum">
              <a:rPr lang="es-CL" smtClean="0"/>
              <a:pPr/>
              <a:t>‹Nº›</a:t>
            </a:fld>
            <a:endParaRPr lang="es-C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AD7F7C8-C746-478A-944A-E2F95CA3EC82}" type="slidenum">
              <a:rPr lang="es-CL" smtClean="0"/>
              <a:pPr/>
              <a:t>‹Nº›</a:t>
            </a:fld>
            <a:endParaRPr lang="es-C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7FD1C1-0FE4-4D52-86AE-645F6B8A344D}" type="datetimeFigureOut">
              <a:rPr lang="es-CL" smtClean="0"/>
              <a:pPr/>
              <a:t>30-08-2015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AD7F7C8-C746-478A-944A-E2F95CA3EC8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7FD1C1-0FE4-4D52-86AE-645F6B8A344D}" type="datetimeFigureOut">
              <a:rPr lang="es-CL" smtClean="0"/>
              <a:pPr/>
              <a:t>30-08-2015</a:t>
            </a:fld>
            <a:endParaRPr lang="es-C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AD7F7C8-C746-478A-944A-E2F95CA3EC82}" type="slidenum">
              <a:rPr lang="es-CL" smtClean="0"/>
              <a:pPr/>
              <a:t>‹Nº›</a:t>
            </a:fld>
            <a:endParaRPr lang="es-C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l/url?sa=i&amp;rct=j&amp;q=&amp;esrc=s&amp;frm=1&amp;source=images&amp;cd=&amp;cad=rja&amp;docid=cJwy1XRTvJaLjM&amp;tbnid=1Hgthtsb8DLT1M:&amp;ved=0CAUQjRw&amp;url=http://www.evirtual.cl/es/?q=node&amp;page=1&amp;ei=aoAVUoWbCKK9iwLm2YDIDw&amp;bvm=bv.51156542,d.cGE&amp;psig=AFQjCNECRkp3leNHVZNR9_Hv6fRThTkGbw&amp;ust=137722723097826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l/url?sa=i&amp;rct=j&amp;q=&amp;esrc=s&amp;frm=1&amp;source=images&amp;cd=&amp;cad=rja&amp;docid=smduPb4S-n6ZNM&amp;tbnid=O5BLqb-SwCcOjM:&amp;ved=0CAUQjRw&amp;url=http://ingenieroenminas.com/pistas-bermas-zanjas-y-cunetas/&amp;ei=ZHEVUrDTCqmliQLN0oDgAQ&amp;bvm=bv.51156542,d.cGE&amp;psig=AFQjCNFRBqLJ_oYD9VCGMgYvgBRBBS-vGw&amp;ust=137722338011672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99592" y="659160"/>
            <a:ext cx="6971928" cy="609600"/>
          </a:xfrm>
        </p:spPr>
        <p:txBody>
          <a:bodyPr lIns="92075" tIns="46038" rIns="92075" bIns="46038" rtlCol="0">
            <a:normAutofit fontScale="90000"/>
          </a:bodyPr>
          <a:lstStyle/>
          <a:p>
            <a:pPr eaLnBrk="1" fontAlgn="auto" hangingPunct="1">
              <a:spcAft>
                <a:spcPts val="0"/>
              </a:spcAft>
              <a:defRPr/>
            </a:pPr>
            <a:r>
              <a:rPr lang="es-ES_tradnl" sz="2800" b="1" dirty="0" smtClean="0">
                <a:solidFill>
                  <a:srgbClr val="000099"/>
                </a:solidFill>
                <a:effectLst>
                  <a:outerShdw blurRad="38100" dist="38100" dir="2700000" algn="tl">
                    <a:srgbClr val="000000"/>
                  </a:outerShdw>
                </a:effectLst>
                <a:latin typeface="Arial Black" pitchFamily="34" charset="0"/>
              </a:rPr>
              <a:t>METODOS DE EXPLOTACION II (RAJO)</a:t>
            </a:r>
            <a:br>
              <a:rPr lang="es-ES_tradnl" sz="2800" b="1" dirty="0" smtClean="0">
                <a:solidFill>
                  <a:srgbClr val="000099"/>
                </a:solidFill>
                <a:effectLst>
                  <a:outerShdw blurRad="38100" dist="38100" dir="2700000" algn="tl">
                    <a:srgbClr val="000000"/>
                  </a:outerShdw>
                </a:effectLst>
                <a:latin typeface="Arial Black" pitchFamily="34" charset="0"/>
              </a:rPr>
            </a:br>
            <a:r>
              <a:rPr lang="es-ES_tradnl" sz="2800" b="1" dirty="0" smtClean="0">
                <a:solidFill>
                  <a:srgbClr val="000099"/>
                </a:solidFill>
                <a:effectLst>
                  <a:outerShdw blurRad="38100" dist="38100" dir="2700000" algn="tl">
                    <a:srgbClr val="000000"/>
                  </a:outerShdw>
                </a:effectLst>
                <a:latin typeface="Arial Black" pitchFamily="34" charset="0"/>
              </a:rPr>
              <a:t>INTRODUCCION</a:t>
            </a:r>
            <a:endParaRPr lang="es-ES_tradnl" sz="2200" b="1" dirty="0" smtClean="0">
              <a:solidFill>
                <a:srgbClr val="000099"/>
              </a:solidFill>
              <a:effectLst>
                <a:outerShdw blurRad="38100" dist="38100" dir="2700000" algn="tl">
                  <a:srgbClr val="000000"/>
                </a:outerShdw>
              </a:effectLst>
              <a:latin typeface="Arial Black" pitchFamily="34" charset="0"/>
            </a:endParaRPr>
          </a:p>
        </p:txBody>
      </p:sp>
      <p:sp>
        <p:nvSpPr>
          <p:cNvPr id="2051" name="Rectangle 3"/>
          <p:cNvSpPr>
            <a:spLocks noChangeArrowheads="1"/>
          </p:cNvSpPr>
          <p:nvPr/>
        </p:nvSpPr>
        <p:spPr bwMode="auto">
          <a:xfrm>
            <a:off x="1403648" y="5164410"/>
            <a:ext cx="6248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algn="ctr" eaLnBrk="0" hangingPunct="0">
              <a:lnSpc>
                <a:spcPct val="170000"/>
              </a:lnSpc>
              <a:buClr>
                <a:srgbClr val="FF0000"/>
              </a:buClr>
              <a:buSzPct val="120000"/>
            </a:pPr>
            <a:r>
              <a:rPr lang="es-ES_tradnl" sz="1800" b="1" dirty="0">
                <a:solidFill>
                  <a:srgbClr val="000099"/>
                </a:solidFill>
                <a:latin typeface="Arial" charset="0"/>
              </a:rPr>
              <a:t>MAURICIO BELMONTE LERMA</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INGENIERO CIVIL DE MINAS</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EMAIL: mr_belmonte@hotmail.com</a:t>
            </a:r>
          </a:p>
        </p:txBody>
      </p:sp>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12" y="1441871"/>
            <a:ext cx="72151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400424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85750" y="1143000"/>
            <a:ext cx="85010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52228" name="4 Rectángulo"/>
          <p:cNvSpPr>
            <a:spLocks noChangeArrowheads="1"/>
          </p:cNvSpPr>
          <p:nvPr/>
        </p:nvSpPr>
        <p:spPr bwMode="auto">
          <a:xfrm>
            <a:off x="0" y="3997513"/>
            <a:ext cx="89644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CL" sz="2000" b="1" dirty="0"/>
              <a:t>El resultado de los diversos estudios de ingeniería permite determinar la relación óptima entre la capacidad de extracción y beneficio </a:t>
            </a:r>
            <a:r>
              <a:rPr lang="es-CL" sz="2000" b="1" dirty="0" smtClean="0"/>
              <a:t>del </a:t>
            </a:r>
            <a:r>
              <a:rPr lang="es-CL" sz="2000" b="1" dirty="0"/>
              <a:t>mineral, la que se expresa en miles de toneladas de cobre fino a producir en un año.</a:t>
            </a:r>
          </a:p>
        </p:txBody>
      </p:sp>
      <p:sp>
        <p:nvSpPr>
          <p:cNvPr id="52229" name="5 Rectángulo"/>
          <p:cNvSpPr>
            <a:spLocks noChangeArrowheads="1"/>
          </p:cNvSpPr>
          <p:nvPr/>
        </p:nvSpPr>
        <p:spPr bwMode="auto">
          <a:xfrm>
            <a:off x="0" y="5129361"/>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2000" b="1" dirty="0"/>
              <a:t>De acuerdo con la capacidad de operación establecida, se determina la mejor secuencia para extraer el mineral, compatibilizando las características de la operación con los resultados económicos esperados para un largo </a:t>
            </a:r>
            <a:r>
              <a:rPr lang="es-CL" sz="2000" b="1" dirty="0" smtClean="0"/>
              <a:t>período. </a:t>
            </a:r>
            <a:endParaRPr lang="es-CL" sz="2000" b="1" dirty="0"/>
          </a:p>
        </p:txBody>
      </p:sp>
      <p:sp>
        <p:nvSpPr>
          <p:cNvPr id="8" name="7 Rectángulo"/>
          <p:cNvSpPr>
            <a:spLocks noChangeArrowheads="1"/>
          </p:cNvSpPr>
          <p:nvPr/>
        </p:nvSpPr>
        <p:spPr bwMode="auto">
          <a:xfrm>
            <a:off x="214313" y="428625"/>
            <a:ext cx="352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000" b="1" i="1"/>
              <a:t>¿Cómo se diseña la extracción?</a:t>
            </a:r>
            <a:endParaRPr lang="es-CL" sz="2000"/>
          </a:p>
        </p:txBody>
      </p:sp>
      <p:pic>
        <p:nvPicPr>
          <p:cNvPr id="10249" name="Picture 5" descr="clif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28675"/>
            <a:ext cx="6384751" cy="30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917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85750" y="1143000"/>
            <a:ext cx="85010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52230" name="7 Rectángulo"/>
          <p:cNvSpPr>
            <a:spLocks noChangeArrowheads="1"/>
          </p:cNvSpPr>
          <p:nvPr/>
        </p:nvSpPr>
        <p:spPr bwMode="auto">
          <a:xfrm>
            <a:off x="0" y="502523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2000" b="1" dirty="0"/>
              <a:t>Esta secuencia se conoce como plan </a:t>
            </a:r>
            <a:r>
              <a:rPr lang="es-CL" sz="2000" b="1" dirty="0" smtClean="0"/>
              <a:t>minero, </a:t>
            </a:r>
            <a:r>
              <a:rPr lang="es-CL" sz="2000" b="1" dirty="0"/>
              <a:t>y el período en el cual se alcanza el agotamiento total de los </a:t>
            </a:r>
            <a:r>
              <a:rPr lang="es-CL" sz="2000" b="1" dirty="0" smtClean="0"/>
              <a:t>recursos, corresponde a la vida </a:t>
            </a:r>
            <a:r>
              <a:rPr lang="es-CL" sz="2000" b="1" dirty="0"/>
              <a:t>útil de la mina. </a:t>
            </a:r>
          </a:p>
        </p:txBody>
      </p:sp>
      <p:sp>
        <p:nvSpPr>
          <p:cNvPr id="8" name="7 Rectángulo"/>
          <p:cNvSpPr>
            <a:spLocks noChangeArrowheads="1"/>
          </p:cNvSpPr>
          <p:nvPr/>
        </p:nvSpPr>
        <p:spPr bwMode="auto">
          <a:xfrm>
            <a:off x="214313" y="428625"/>
            <a:ext cx="352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000" b="1" i="1"/>
              <a:t>¿Cómo se diseña la extracción?</a:t>
            </a:r>
            <a:endParaRPr lang="es-CL" sz="2000"/>
          </a:p>
        </p:txBody>
      </p:sp>
      <p:sp>
        <p:nvSpPr>
          <p:cNvPr id="9" name="8 Rectángulo"/>
          <p:cNvSpPr>
            <a:spLocks noChangeArrowheads="1"/>
          </p:cNvSpPr>
          <p:nvPr/>
        </p:nvSpPr>
        <p:spPr bwMode="auto">
          <a:xfrm>
            <a:off x="0" y="5805264"/>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L" sz="2000" b="1" dirty="0"/>
              <a:t>El plan minero entrega además, las bases para asegurar que la operación sea eficiente y confiable en todas sus operaciones. </a:t>
            </a:r>
          </a:p>
        </p:txBody>
      </p:sp>
      <p:pic>
        <p:nvPicPr>
          <p:cNvPr id="7" name="Picture 2" descr="http://www.educarchile.cl/autoaprendizaje/tierra/modulo4/clase2/img/listas/fig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9"/>
            <a:ext cx="756084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99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3538" y="4614882"/>
            <a:ext cx="6781800" cy="1600200"/>
          </a:xfrm>
        </p:spPr>
        <p:txBody>
          <a:bodyPr>
            <a:normAutofit/>
          </a:bodyPr>
          <a:lstStyle/>
          <a:p>
            <a:r>
              <a:rPr lang="es-CL" sz="4400" dirty="0" smtClean="0"/>
              <a:t>Explotación a cielo abierto</a:t>
            </a:r>
            <a:endParaRPr lang="es-CL"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620688"/>
            <a:ext cx="7807325" cy="464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378419" y="-57001"/>
            <a:ext cx="4281813" cy="461665"/>
          </a:xfrm>
          <a:prstGeom prst="rect">
            <a:avLst/>
          </a:prstGeom>
          <a:noFill/>
        </p:spPr>
        <p:txBody>
          <a:bodyPr wrap="none" rtlCol="0">
            <a:spAutoFit/>
          </a:bodyPr>
          <a:lstStyle/>
          <a:p>
            <a:r>
              <a:rPr lang="es-CL" sz="2400" b="1" dirty="0" smtClean="0"/>
              <a:t>Diseño Minero de Rajo Abierto</a:t>
            </a:r>
            <a:endParaRPr lang="es-CL" sz="2400" b="1" dirty="0"/>
          </a:p>
        </p:txBody>
      </p:sp>
    </p:spTree>
    <p:extLst>
      <p:ext uri="{BB962C8B-B14F-4D97-AF65-F5344CB8AC3E}">
        <p14:creationId xmlns:p14="http://schemas.microsoft.com/office/powerpoint/2010/main" val="4208030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L" dirty="0" smtClean="0"/>
              <a:t>METODOS DE EXPLOTACIÓN</a:t>
            </a:r>
            <a:endParaRPr lang="es-CL" dirty="0"/>
          </a:p>
        </p:txBody>
      </p:sp>
      <p:sp>
        <p:nvSpPr>
          <p:cNvPr id="3" name="2 Marcador de contenido"/>
          <p:cNvSpPr>
            <a:spLocks noGrp="1"/>
          </p:cNvSpPr>
          <p:nvPr>
            <p:ph idx="1"/>
          </p:nvPr>
        </p:nvSpPr>
        <p:spPr>
          <a:xfrm>
            <a:off x="762000" y="642918"/>
            <a:ext cx="7543800" cy="3886200"/>
          </a:xfrm>
        </p:spPr>
        <p:txBody>
          <a:bodyPr>
            <a:normAutofit fontScale="85000" lnSpcReduction="20000"/>
          </a:bodyPr>
          <a:lstStyle/>
          <a:p>
            <a:pPr marL="0" indent="0" algn="just">
              <a:buNone/>
            </a:pPr>
            <a:r>
              <a:rPr lang="es-CL" sz="3200" dirty="0" smtClean="0">
                <a:effectLst/>
                <a:latin typeface="Aparajita" pitchFamily="34" charset="0"/>
                <a:cs typeface="Aparajita" pitchFamily="34" charset="0"/>
              </a:rPr>
              <a:t>La </a:t>
            </a:r>
            <a:r>
              <a:rPr lang="es-CL" sz="3200" b="1" dirty="0" smtClean="0">
                <a:effectLst/>
                <a:latin typeface="Aparajita" pitchFamily="34" charset="0"/>
                <a:cs typeface="Aparajita" pitchFamily="34" charset="0"/>
              </a:rPr>
              <a:t>elección de un método de explotación</a:t>
            </a:r>
            <a:r>
              <a:rPr lang="es-CL" sz="3200" dirty="0" smtClean="0">
                <a:effectLst/>
                <a:latin typeface="Aparajita" pitchFamily="34" charset="0"/>
                <a:cs typeface="Aparajita" pitchFamily="34" charset="0"/>
              </a:rPr>
              <a:t> de un yacimiento se basa principalmente en una </a:t>
            </a:r>
            <a:r>
              <a:rPr lang="es-CL" sz="3200" b="1" dirty="0" smtClean="0">
                <a:effectLst/>
                <a:latin typeface="Aparajita" pitchFamily="34" charset="0"/>
                <a:cs typeface="Aparajita" pitchFamily="34" charset="0"/>
              </a:rPr>
              <a:t>decisión económica</a:t>
            </a:r>
            <a:r>
              <a:rPr lang="es-CL" sz="3200" dirty="0" smtClean="0">
                <a:effectLst/>
                <a:latin typeface="Aparajita" pitchFamily="34" charset="0"/>
                <a:cs typeface="Aparajita" pitchFamily="34" charset="0"/>
              </a:rPr>
              <a:t>:</a:t>
            </a:r>
          </a:p>
          <a:p>
            <a:pPr algn="just">
              <a:buFont typeface="Wingdings" pitchFamily="2" charset="2"/>
              <a:buChar char="Ø"/>
            </a:pPr>
            <a:endParaRPr lang="es-CL" sz="3200" dirty="0" smtClean="0">
              <a:effectLst/>
              <a:latin typeface="Aparajita" pitchFamily="34" charset="0"/>
              <a:cs typeface="Aparajita" pitchFamily="34" charset="0"/>
            </a:endParaRPr>
          </a:p>
          <a:p>
            <a:pPr algn="just">
              <a:buFont typeface="Wingdings" pitchFamily="2" charset="2"/>
              <a:buChar char="Ø"/>
            </a:pPr>
            <a:r>
              <a:rPr lang="es-CL" sz="3200" dirty="0" smtClean="0">
                <a:effectLst/>
                <a:latin typeface="Aparajita" pitchFamily="34" charset="0"/>
                <a:cs typeface="Aparajita" pitchFamily="34" charset="0"/>
              </a:rPr>
              <a:t> Costos (por obtener el producto)</a:t>
            </a:r>
          </a:p>
          <a:p>
            <a:pPr algn="just">
              <a:buFont typeface="Wingdings" pitchFamily="2" charset="2"/>
              <a:buChar char="Ø"/>
            </a:pPr>
            <a:r>
              <a:rPr lang="es-CL" sz="3200" dirty="0" smtClean="0">
                <a:effectLst/>
                <a:latin typeface="Aparajita" pitchFamily="34" charset="0"/>
                <a:cs typeface="Aparajita" pitchFamily="34" charset="0"/>
              </a:rPr>
              <a:t> Ingresos (por venta del producto)</a:t>
            </a:r>
          </a:p>
          <a:p>
            <a:pPr algn="just">
              <a:buFont typeface="Wingdings" pitchFamily="2" charset="2"/>
              <a:buChar char="Ø"/>
            </a:pPr>
            <a:r>
              <a:rPr lang="es-CL" sz="3200" dirty="0" smtClean="0">
                <a:latin typeface="Aparajita" pitchFamily="34" charset="0"/>
                <a:cs typeface="Aparajita" pitchFamily="34" charset="0"/>
              </a:rPr>
              <a:t> B</a:t>
            </a:r>
            <a:r>
              <a:rPr lang="es-CL" sz="3200" dirty="0" smtClean="0">
                <a:effectLst/>
                <a:latin typeface="Aparajita" pitchFamily="34" charset="0"/>
                <a:cs typeface="Aparajita" pitchFamily="34" charset="0"/>
              </a:rPr>
              <a:t>eneficio</a:t>
            </a:r>
          </a:p>
          <a:p>
            <a:pPr algn="just">
              <a:buFont typeface="Wingdings" pitchFamily="2" charset="2"/>
              <a:buChar char="Ø"/>
            </a:pPr>
            <a:r>
              <a:rPr lang="es-CL" sz="3200" dirty="0" smtClean="0">
                <a:latin typeface="Aparajita" pitchFamily="34" charset="0"/>
                <a:cs typeface="Aparajita" pitchFamily="34" charset="0"/>
              </a:rPr>
              <a:t> I</a:t>
            </a:r>
            <a:r>
              <a:rPr lang="es-CL" sz="3200" dirty="0" smtClean="0">
                <a:effectLst/>
                <a:latin typeface="Aparajita" pitchFamily="34" charset="0"/>
                <a:cs typeface="Aparajita" pitchFamily="34" charset="0"/>
              </a:rPr>
              <a:t>nversiones </a:t>
            </a:r>
          </a:p>
          <a:p>
            <a:pPr algn="just">
              <a:buFont typeface="Wingdings" pitchFamily="2" charset="2"/>
              <a:buChar char="Ø"/>
            </a:pPr>
            <a:r>
              <a:rPr lang="es-CL" sz="3200" dirty="0" smtClean="0">
                <a:effectLst/>
                <a:latin typeface="Aparajita" pitchFamily="34" charset="0"/>
                <a:cs typeface="Aparajita" pitchFamily="34" charset="0"/>
              </a:rPr>
              <a:t> Flujos de caja</a:t>
            </a:r>
          </a:p>
          <a:p>
            <a:pPr algn="just">
              <a:buFont typeface="Wingdings" pitchFamily="2" charset="2"/>
              <a:buChar char="Ø"/>
            </a:pPr>
            <a:r>
              <a:rPr lang="es-CL" sz="3200" dirty="0" smtClean="0">
                <a:latin typeface="Aparajita" pitchFamily="34" charset="0"/>
                <a:cs typeface="Aparajita" pitchFamily="34" charset="0"/>
              </a:rPr>
              <a:t> Etc.</a:t>
            </a:r>
            <a:endParaRPr lang="es-CL" sz="3200" dirty="0">
              <a:latin typeface="Aparajita" pitchFamily="34" charset="0"/>
              <a:cs typeface="Aparajita" pitchFamily="34" charset="0"/>
            </a:endParaRPr>
          </a:p>
        </p:txBody>
      </p:sp>
      <p:sp>
        <p:nvSpPr>
          <p:cNvPr id="4" name="AutoShape 2" descr="http://images1.wikia.nocookie.net/__cb20120121221739/trabajodeespaol/es/images/thumb/2/26/Mineria_cielo_abierto1.jpg/180px-Mineria_cielo_abierto1.jpg"/>
          <p:cNvSpPr>
            <a:spLocks noChangeAspect="1" noChangeArrowheads="1"/>
          </p:cNvSpPr>
          <p:nvPr/>
        </p:nvSpPr>
        <p:spPr bwMode="auto">
          <a:xfrm>
            <a:off x="155575" y="-852488"/>
            <a:ext cx="1714500"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8" name="Picture 4" descr="http://images1.wikia.nocookie.net/__cb20120121221739/trabajodeespaol/es/images/thumb/2/26/Mineria_cielo_abierto1.jpg/180px-Mineria_cielo_abie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069629"/>
            <a:ext cx="3096344" cy="321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6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71480"/>
            <a:ext cx="8318728" cy="5472608"/>
          </a:xfrm>
        </p:spPr>
        <p:txBody>
          <a:bodyPr>
            <a:noAutofit/>
          </a:bodyPr>
          <a:lstStyle/>
          <a:p>
            <a:pPr marL="0" indent="0" algn="just">
              <a:buNone/>
            </a:pPr>
            <a:r>
              <a:rPr lang="es-CL" sz="2600" b="1" dirty="0" smtClean="0">
                <a:effectLst/>
                <a:latin typeface="Aparajita" pitchFamily="34" charset="0"/>
                <a:cs typeface="Aparajita" pitchFamily="34" charset="0"/>
              </a:rPr>
              <a:t>Esta decisión está relacionada con múltiples factores propios del yacimiento tales como:</a:t>
            </a:r>
          </a:p>
          <a:p>
            <a:pPr algn="just"/>
            <a:endParaRPr lang="es-CL" dirty="0" smtClean="0">
              <a:effectLst/>
              <a:latin typeface="Aparajita" pitchFamily="34" charset="0"/>
              <a:cs typeface="Aparajita" pitchFamily="34" charset="0"/>
            </a:endParaRPr>
          </a:p>
          <a:p>
            <a:pPr algn="just"/>
            <a:r>
              <a:rPr lang="es-CL" sz="2500" dirty="0" smtClean="0">
                <a:effectLst/>
                <a:latin typeface="Aparajita" pitchFamily="34" charset="0"/>
                <a:cs typeface="Aparajita" pitchFamily="34" charset="0"/>
              </a:rPr>
              <a:t>Ubicación</a:t>
            </a:r>
          </a:p>
          <a:p>
            <a:pPr algn="just"/>
            <a:r>
              <a:rPr lang="es-CL" sz="2500" dirty="0" smtClean="0">
                <a:effectLst/>
                <a:latin typeface="Aparajita" pitchFamily="34" charset="0"/>
                <a:cs typeface="Aparajita" pitchFamily="34" charset="0"/>
              </a:rPr>
              <a:t>Forma</a:t>
            </a:r>
          </a:p>
          <a:p>
            <a:pPr algn="just"/>
            <a:r>
              <a:rPr lang="es-CL" sz="2500" dirty="0" smtClean="0">
                <a:effectLst/>
                <a:latin typeface="Aparajita" pitchFamily="34" charset="0"/>
                <a:cs typeface="Aparajita" pitchFamily="34" charset="0"/>
              </a:rPr>
              <a:t>Tamaño</a:t>
            </a:r>
          </a:p>
          <a:p>
            <a:pPr algn="just"/>
            <a:r>
              <a:rPr lang="es-CL" sz="2500" dirty="0" smtClean="0">
                <a:effectLst/>
                <a:latin typeface="Aparajita" pitchFamily="34" charset="0"/>
                <a:cs typeface="Aparajita" pitchFamily="34" charset="0"/>
              </a:rPr>
              <a:t>Topografía superficial</a:t>
            </a:r>
          </a:p>
          <a:p>
            <a:pPr algn="just"/>
            <a:r>
              <a:rPr lang="es-CL" sz="2500" dirty="0" smtClean="0">
                <a:latin typeface="Aparajita" pitchFamily="34" charset="0"/>
                <a:cs typeface="Aparajita" pitchFamily="34" charset="0"/>
              </a:rPr>
              <a:t>Proximidad a la superficie</a:t>
            </a:r>
            <a:endParaRPr lang="es-CL" sz="2500" dirty="0" smtClean="0">
              <a:effectLst/>
              <a:latin typeface="Aparajita" pitchFamily="34" charset="0"/>
              <a:cs typeface="Aparajita" pitchFamily="34" charset="0"/>
            </a:endParaRPr>
          </a:p>
          <a:p>
            <a:pPr algn="just"/>
            <a:r>
              <a:rPr lang="es-CL" sz="2500" dirty="0" smtClean="0">
                <a:effectLst/>
                <a:latin typeface="Aparajita" pitchFamily="34" charset="0"/>
                <a:cs typeface="Aparajita" pitchFamily="34" charset="0"/>
              </a:rPr>
              <a:t>Profundidad del cuerpo mineral.</a:t>
            </a:r>
          </a:p>
          <a:p>
            <a:pPr algn="just"/>
            <a:r>
              <a:rPr lang="es-CL" sz="2500" dirty="0" smtClean="0">
                <a:effectLst/>
                <a:latin typeface="Aparajita" pitchFamily="34" charset="0"/>
                <a:cs typeface="Aparajita" pitchFamily="34" charset="0"/>
              </a:rPr>
              <a:t>Tipo de roca</a:t>
            </a:r>
          </a:p>
          <a:p>
            <a:pPr algn="just"/>
            <a:r>
              <a:rPr lang="es-CL" sz="2500" dirty="0" smtClean="0">
                <a:effectLst/>
                <a:latin typeface="Aparajita" pitchFamily="34" charset="0"/>
                <a:cs typeface="Aparajita" pitchFamily="34" charset="0"/>
              </a:rPr>
              <a:t>Complejidad y calidad de la mineralización</a:t>
            </a:r>
          </a:p>
          <a:p>
            <a:pPr algn="just"/>
            <a:r>
              <a:rPr lang="es-CL" sz="2500" dirty="0" smtClean="0">
                <a:effectLst/>
                <a:latin typeface="Aparajita" pitchFamily="34" charset="0"/>
                <a:cs typeface="Aparajita" pitchFamily="34" charset="0"/>
              </a:rPr>
              <a:t>Distribución de la calidad de la mineralización (selectividad)</a:t>
            </a:r>
          </a:p>
        </p:txBody>
      </p:sp>
      <p:pic>
        <p:nvPicPr>
          <p:cNvPr id="5" name="Picture 2" descr="https://encrypted-tbn1.gstatic.com/images?q=tbn:ANd9GcRyoF6GQrwIixqgXeZA9QfzA21irtnVEZgrCXebaHtqQcUheJ8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412776"/>
            <a:ext cx="392681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4536" y="4709120"/>
            <a:ext cx="6781800" cy="1600200"/>
          </a:xfrm>
        </p:spPr>
        <p:txBody>
          <a:bodyPr>
            <a:normAutofit/>
          </a:bodyPr>
          <a:lstStyle/>
          <a:p>
            <a:pPr algn="ctr"/>
            <a:r>
              <a:rPr lang="es-CL" sz="4400" dirty="0" smtClean="0"/>
              <a:t>METODOS DE EXPLOTACIÓN</a:t>
            </a:r>
            <a:endParaRPr lang="es-CL" sz="4400" dirty="0"/>
          </a:p>
        </p:txBody>
      </p:sp>
      <p:sp>
        <p:nvSpPr>
          <p:cNvPr id="3" name="2 Marcador de contenido"/>
          <p:cNvSpPr>
            <a:spLocks noGrp="1"/>
          </p:cNvSpPr>
          <p:nvPr>
            <p:ph idx="1"/>
          </p:nvPr>
        </p:nvSpPr>
        <p:spPr>
          <a:xfrm>
            <a:off x="762000" y="908720"/>
            <a:ext cx="7543800" cy="4608512"/>
          </a:xfrm>
        </p:spPr>
        <p:txBody>
          <a:bodyPr>
            <a:noAutofit/>
          </a:bodyPr>
          <a:lstStyle/>
          <a:p>
            <a:pPr marL="0" indent="0" algn="just">
              <a:buNone/>
            </a:pPr>
            <a:r>
              <a:rPr lang="es-CL" sz="2800" b="1" dirty="0" smtClean="0">
                <a:effectLst/>
                <a:latin typeface="Aparajita" pitchFamily="34" charset="0"/>
                <a:cs typeface="Aparajita" pitchFamily="34" charset="0"/>
              </a:rPr>
              <a:t>Valorización Económica</a:t>
            </a:r>
          </a:p>
          <a:p>
            <a:pPr marL="0" indent="0" algn="just">
              <a:buNone/>
            </a:pPr>
            <a:r>
              <a:rPr lang="es-CL" sz="2800" b="1" dirty="0" smtClean="0">
                <a:effectLst/>
                <a:latin typeface="Aparajita" pitchFamily="34" charset="0"/>
                <a:cs typeface="Aparajita" pitchFamily="34" charset="0"/>
              </a:rPr>
              <a:t>Ingresos:</a:t>
            </a:r>
          </a:p>
          <a:p>
            <a:pPr algn="just">
              <a:buFontTx/>
              <a:buChar char="-"/>
            </a:pPr>
            <a:r>
              <a:rPr lang="es-CL" sz="2200" dirty="0" smtClean="0">
                <a:latin typeface="Aparajita" pitchFamily="34" charset="0"/>
                <a:cs typeface="Aparajita" pitchFamily="34" charset="0"/>
              </a:rPr>
              <a:t>Tonelajes</a:t>
            </a:r>
          </a:p>
          <a:p>
            <a:pPr algn="just">
              <a:buFontTx/>
              <a:buChar char="-"/>
            </a:pPr>
            <a:r>
              <a:rPr lang="es-CL" sz="2200" dirty="0" smtClean="0">
                <a:effectLst/>
                <a:latin typeface="Aparajita" pitchFamily="34" charset="0"/>
                <a:cs typeface="Aparajita" pitchFamily="34" charset="0"/>
              </a:rPr>
              <a:t>Leyes</a:t>
            </a:r>
          </a:p>
          <a:p>
            <a:pPr algn="just">
              <a:buFontTx/>
              <a:buChar char="-"/>
            </a:pPr>
            <a:r>
              <a:rPr lang="es-CL" sz="2200" dirty="0" smtClean="0">
                <a:latin typeface="Aparajita" pitchFamily="34" charset="0"/>
                <a:cs typeface="Aparajita" pitchFamily="34" charset="0"/>
              </a:rPr>
              <a:t>Recuperaciones</a:t>
            </a:r>
          </a:p>
          <a:p>
            <a:pPr algn="just">
              <a:buFontTx/>
              <a:buChar char="-"/>
            </a:pPr>
            <a:r>
              <a:rPr lang="es-CL" sz="2200" dirty="0" smtClean="0">
                <a:effectLst/>
                <a:latin typeface="Aparajita" pitchFamily="34" charset="0"/>
                <a:cs typeface="Aparajita" pitchFamily="34" charset="0"/>
              </a:rPr>
              <a:t>Precio del producto</a:t>
            </a:r>
          </a:p>
          <a:p>
            <a:pPr algn="just">
              <a:buFont typeface="Wingdings" pitchFamily="2" charset="2"/>
              <a:buChar char="Ø"/>
            </a:pPr>
            <a:endParaRPr lang="es-CL" sz="2200" dirty="0" smtClean="0">
              <a:effectLst/>
              <a:latin typeface="Aparajita" pitchFamily="34" charset="0"/>
              <a:cs typeface="Aparajita" pitchFamily="34" charset="0"/>
            </a:endParaRPr>
          </a:p>
          <a:p>
            <a:pPr marL="0" indent="0" algn="just">
              <a:buNone/>
            </a:pPr>
            <a:r>
              <a:rPr lang="es-CL" sz="2800" b="1" dirty="0" smtClean="0">
                <a:latin typeface="Aparajita" pitchFamily="34" charset="0"/>
                <a:cs typeface="Aparajita" pitchFamily="34" charset="0"/>
              </a:rPr>
              <a:t>Costos:</a:t>
            </a:r>
            <a:endParaRPr lang="es-CL" sz="2800" b="1" dirty="0" smtClean="0">
              <a:effectLst/>
              <a:latin typeface="Aparajita" pitchFamily="34" charset="0"/>
              <a:cs typeface="Aparajita" pitchFamily="34" charset="0"/>
            </a:endParaRPr>
          </a:p>
          <a:p>
            <a:pPr algn="just">
              <a:buFontTx/>
              <a:buChar char="-"/>
            </a:pPr>
            <a:r>
              <a:rPr lang="es-CL" sz="2200" dirty="0" smtClean="0">
                <a:latin typeface="Aparajita" pitchFamily="34" charset="0"/>
                <a:cs typeface="Aparajita" pitchFamily="34" charset="0"/>
              </a:rPr>
              <a:t>Costos de la operación</a:t>
            </a:r>
          </a:p>
          <a:p>
            <a:pPr algn="just">
              <a:buFontTx/>
              <a:buChar char="-"/>
            </a:pPr>
            <a:r>
              <a:rPr lang="es-CL" sz="2200" dirty="0" smtClean="0">
                <a:effectLst/>
                <a:latin typeface="Aparajita" pitchFamily="34" charset="0"/>
                <a:cs typeface="Aparajita" pitchFamily="34" charset="0"/>
              </a:rPr>
              <a:t>Costos de procesamiento</a:t>
            </a:r>
          </a:p>
          <a:p>
            <a:pPr algn="just">
              <a:buFontTx/>
              <a:buChar char="-"/>
            </a:pPr>
            <a:r>
              <a:rPr lang="es-CL" sz="2200" dirty="0" smtClean="0">
                <a:latin typeface="Aparajita" pitchFamily="34" charset="0"/>
                <a:cs typeface="Aparajita" pitchFamily="34" charset="0"/>
              </a:rPr>
              <a:t>Costos de metalurgia</a:t>
            </a:r>
          </a:p>
          <a:p>
            <a:pPr algn="just">
              <a:buFontTx/>
              <a:buChar char="-"/>
            </a:pPr>
            <a:r>
              <a:rPr lang="es-CL" sz="2200" dirty="0" smtClean="0">
                <a:effectLst/>
                <a:latin typeface="Aparajita" pitchFamily="34" charset="0"/>
                <a:cs typeface="Aparajita" pitchFamily="34" charset="0"/>
              </a:rPr>
              <a:t>Costos generales</a:t>
            </a:r>
          </a:p>
          <a:p>
            <a:pPr algn="just">
              <a:buFont typeface="Wingdings" pitchFamily="2" charset="2"/>
              <a:buChar char="Ø"/>
            </a:pPr>
            <a:endParaRPr lang="es-CL" sz="2200" dirty="0">
              <a:latin typeface="Aparajita" pitchFamily="34" charset="0"/>
              <a:cs typeface="Aparajita" pitchFamily="34" charset="0"/>
            </a:endParaRPr>
          </a:p>
        </p:txBody>
      </p:sp>
      <p:pic>
        <p:nvPicPr>
          <p:cNvPr id="1028" name="Picture 4" descr="http://images1.wikia.nocookie.net/__cb20120121221739/trabajodeespaol/es/images/thumb/2/26/Mineria_cielo_abierto1.jpg/180px-Mineria_cielo_abie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836713"/>
            <a:ext cx="4248472" cy="444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37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544" y="4653136"/>
            <a:ext cx="6781800" cy="1600200"/>
          </a:xfrm>
        </p:spPr>
        <p:txBody>
          <a:bodyPr>
            <a:normAutofit/>
          </a:bodyPr>
          <a:lstStyle/>
          <a:p>
            <a:pPr algn="ctr"/>
            <a:r>
              <a:rPr lang="es-CL" sz="4400" dirty="0" smtClean="0"/>
              <a:t>METODOS DE EXPLOTACIÓN</a:t>
            </a:r>
            <a:endParaRPr lang="es-CL" sz="4400" dirty="0"/>
          </a:p>
        </p:txBody>
      </p:sp>
      <p:sp>
        <p:nvSpPr>
          <p:cNvPr id="3" name="2 Marcador de contenido"/>
          <p:cNvSpPr>
            <a:spLocks noGrp="1"/>
          </p:cNvSpPr>
          <p:nvPr>
            <p:ph idx="1"/>
          </p:nvPr>
        </p:nvSpPr>
        <p:spPr>
          <a:xfrm>
            <a:off x="611560" y="908720"/>
            <a:ext cx="7543800" cy="4608512"/>
          </a:xfrm>
        </p:spPr>
        <p:txBody>
          <a:bodyPr>
            <a:noAutofit/>
          </a:bodyPr>
          <a:lstStyle/>
          <a:p>
            <a:pPr marL="0" indent="0" algn="just">
              <a:buNone/>
            </a:pPr>
            <a:r>
              <a:rPr lang="es-CL" sz="3600" b="1" dirty="0" smtClean="0">
                <a:effectLst/>
                <a:latin typeface="Aparajita" pitchFamily="34" charset="0"/>
                <a:cs typeface="Aparajita" pitchFamily="34" charset="0"/>
              </a:rPr>
              <a:t>Costos de Extracción</a:t>
            </a:r>
          </a:p>
          <a:p>
            <a:pPr marL="0" indent="0" algn="just">
              <a:buNone/>
            </a:pPr>
            <a:r>
              <a:rPr lang="es-CL" sz="2800" b="1" dirty="0" smtClean="0">
                <a:effectLst/>
                <a:latin typeface="Aparajita" pitchFamily="34" charset="0"/>
                <a:cs typeface="Aparajita" pitchFamily="34" charset="0"/>
              </a:rPr>
              <a:t>Perforación</a:t>
            </a:r>
          </a:p>
          <a:p>
            <a:pPr marL="0" indent="0" algn="just">
              <a:buNone/>
            </a:pPr>
            <a:r>
              <a:rPr lang="es-CL" sz="2800" b="1" dirty="0" smtClean="0">
                <a:latin typeface="Aparajita" pitchFamily="34" charset="0"/>
                <a:cs typeface="Aparajita" pitchFamily="34" charset="0"/>
              </a:rPr>
              <a:t>Tronadura</a:t>
            </a:r>
          </a:p>
          <a:p>
            <a:pPr marL="0" indent="0" algn="just">
              <a:buNone/>
            </a:pPr>
            <a:r>
              <a:rPr lang="es-CL" sz="3000" b="1" dirty="0" smtClean="0">
                <a:effectLst/>
                <a:latin typeface="Aparajita" pitchFamily="34" charset="0"/>
                <a:cs typeface="Aparajita" pitchFamily="34" charset="0"/>
              </a:rPr>
              <a:t>Carguío</a:t>
            </a:r>
          </a:p>
          <a:p>
            <a:pPr marL="0" indent="0" algn="just">
              <a:buNone/>
            </a:pPr>
            <a:r>
              <a:rPr lang="es-CL" sz="3000" b="1" dirty="0" smtClean="0">
                <a:latin typeface="Aparajita" pitchFamily="34" charset="0"/>
                <a:cs typeface="Aparajita" pitchFamily="34" charset="0"/>
              </a:rPr>
              <a:t>Transporte</a:t>
            </a:r>
          </a:p>
          <a:p>
            <a:pPr marL="0" indent="0" algn="just">
              <a:buNone/>
            </a:pPr>
            <a:r>
              <a:rPr lang="es-CL" sz="2800" b="1" dirty="0" smtClean="0">
                <a:effectLst/>
                <a:latin typeface="Aparajita" pitchFamily="34" charset="0"/>
                <a:cs typeface="Aparajita" pitchFamily="34" charset="0"/>
              </a:rPr>
              <a:t>Servicios (apoyo) </a:t>
            </a:r>
          </a:p>
          <a:p>
            <a:pPr marL="0" indent="0" algn="just">
              <a:buNone/>
            </a:pPr>
            <a:r>
              <a:rPr lang="es-CL" sz="2800" b="1" dirty="0" smtClean="0">
                <a:effectLst/>
                <a:latin typeface="Aparajita" pitchFamily="34" charset="0"/>
                <a:cs typeface="Aparajita" pitchFamily="34" charset="0"/>
              </a:rPr>
              <a:t>Administrativos</a:t>
            </a:r>
          </a:p>
          <a:p>
            <a:pPr algn="just">
              <a:buFontTx/>
              <a:buChar char="-"/>
            </a:pPr>
            <a:endParaRPr lang="es-CL" sz="2200" dirty="0" smtClean="0">
              <a:effectLst/>
              <a:latin typeface="Aparajita" pitchFamily="34" charset="0"/>
              <a:cs typeface="Aparajita" pitchFamily="34" charset="0"/>
            </a:endParaRPr>
          </a:p>
          <a:p>
            <a:pPr algn="just">
              <a:buFont typeface="Wingdings" pitchFamily="2" charset="2"/>
              <a:buChar char="Ø"/>
            </a:pPr>
            <a:endParaRPr lang="es-CL" sz="2200" dirty="0">
              <a:latin typeface="Aparajita" pitchFamily="34" charset="0"/>
              <a:cs typeface="Aparajita" pitchFamily="34" charset="0"/>
            </a:endParaRPr>
          </a:p>
        </p:txBody>
      </p:sp>
      <p:pic>
        <p:nvPicPr>
          <p:cNvPr id="1028" name="Picture 4" descr="http://images1.wikia.nocookie.net/__cb20120121221739/trabajodeespaol/es/images/thumb/2/26/Mineria_cielo_abierto1.jpg/180px-Mineria_cielo_abie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836713"/>
            <a:ext cx="3960440" cy="444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51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4400" dirty="0" smtClean="0"/>
              <a:t>EXPLOTACIÓN A RAJO ABIERTO</a:t>
            </a:r>
            <a:endParaRPr lang="es-CL" sz="4400" dirty="0"/>
          </a:p>
        </p:txBody>
      </p:sp>
      <p:sp>
        <p:nvSpPr>
          <p:cNvPr id="3" name="2 Marcador de contenido"/>
          <p:cNvSpPr>
            <a:spLocks noGrp="1"/>
          </p:cNvSpPr>
          <p:nvPr>
            <p:ph idx="1"/>
          </p:nvPr>
        </p:nvSpPr>
        <p:spPr>
          <a:xfrm>
            <a:off x="762000" y="785794"/>
            <a:ext cx="7543800" cy="4143404"/>
          </a:xfrm>
        </p:spPr>
        <p:txBody>
          <a:bodyPr>
            <a:normAutofit lnSpcReduction="10000"/>
          </a:bodyPr>
          <a:lstStyle/>
          <a:p>
            <a:pPr algn="just"/>
            <a:r>
              <a:rPr lang="es-CL" dirty="0"/>
              <a:t>La minería a cielo abierto se caracteriza por los </a:t>
            </a:r>
            <a:r>
              <a:rPr lang="es-CL" dirty="0" smtClean="0"/>
              <a:t>grandes </a:t>
            </a:r>
            <a:r>
              <a:rPr lang="es-CL" dirty="0"/>
              <a:t>volúmenes de materiales que se deben </a:t>
            </a:r>
            <a:r>
              <a:rPr lang="es-CL" dirty="0" smtClean="0"/>
              <a:t> mover</a:t>
            </a:r>
            <a:r>
              <a:rPr lang="es-CL" dirty="0"/>
              <a:t>. </a:t>
            </a:r>
            <a:endParaRPr lang="es-CL" dirty="0" smtClean="0"/>
          </a:p>
          <a:p>
            <a:pPr marL="114300" indent="0" algn="just">
              <a:buNone/>
            </a:pPr>
            <a:endParaRPr lang="es-CL" sz="2000" dirty="0" smtClean="0"/>
          </a:p>
          <a:p>
            <a:pPr algn="just"/>
            <a:r>
              <a:rPr lang="es-CL" dirty="0" smtClean="0"/>
              <a:t>La </a:t>
            </a:r>
            <a:r>
              <a:rPr lang="es-CL" dirty="0"/>
              <a:t>disposición del yacimiento y el </a:t>
            </a:r>
            <a:r>
              <a:rPr lang="es-CL" dirty="0" smtClean="0"/>
              <a:t>recubrimiento de </a:t>
            </a:r>
            <a:r>
              <a:rPr lang="es-CL" dirty="0"/>
              <a:t>material </a:t>
            </a:r>
            <a:r>
              <a:rPr lang="es-CL" dirty="0" smtClean="0"/>
              <a:t>estéril determinan </a:t>
            </a:r>
            <a:r>
              <a:rPr lang="es-CL" dirty="0"/>
              <a:t>la relación estéril/mineral con que se </a:t>
            </a:r>
            <a:r>
              <a:rPr lang="es-CL" dirty="0" smtClean="0"/>
              <a:t>debe extraer </a:t>
            </a:r>
            <a:r>
              <a:rPr lang="es-CL" dirty="0"/>
              <a:t>este último. </a:t>
            </a:r>
            <a:endParaRPr lang="es-CL" dirty="0" smtClean="0"/>
          </a:p>
          <a:p>
            <a:pPr marL="114300" indent="0" algn="just">
              <a:buNone/>
            </a:pPr>
            <a:endParaRPr lang="es-CL" sz="2000" dirty="0" smtClean="0"/>
          </a:p>
          <a:p>
            <a:pPr algn="just"/>
            <a:r>
              <a:rPr lang="es-CL" dirty="0" smtClean="0"/>
              <a:t>Este parámetro puede </a:t>
            </a:r>
            <a:r>
              <a:rPr lang="es-CL" dirty="0"/>
              <a:t>ser muy variable de unos </a:t>
            </a:r>
            <a:r>
              <a:rPr lang="es-CL" dirty="0" smtClean="0"/>
              <a:t> depósitos </a:t>
            </a:r>
            <a:r>
              <a:rPr lang="es-CL" dirty="0"/>
              <a:t>a otros, pero en todos condiciona la </a:t>
            </a:r>
            <a:r>
              <a:rPr lang="es-CL" dirty="0" smtClean="0"/>
              <a:t>viabilidad </a:t>
            </a:r>
            <a:r>
              <a:rPr lang="es-CL" dirty="0"/>
              <a:t>económica de las explotaciones y, </a:t>
            </a:r>
            <a:r>
              <a:rPr lang="es-CL" dirty="0" smtClean="0"/>
              <a:t>consecuentemente</a:t>
            </a:r>
            <a:r>
              <a:rPr lang="es-CL" dirty="0"/>
              <a:t>, la profundidad que es posible </a:t>
            </a:r>
            <a:r>
              <a:rPr lang="es-CL" dirty="0" smtClean="0"/>
              <a:t>alcanzar </a:t>
            </a:r>
            <a:r>
              <a:rPr lang="es-CL" dirty="0"/>
              <a:t>por minería de superficie. </a:t>
            </a:r>
          </a:p>
          <a:p>
            <a:pPr algn="just"/>
            <a:endParaRPr lang="es-CL" sz="2000" dirty="0"/>
          </a:p>
        </p:txBody>
      </p:sp>
    </p:spTree>
    <p:extLst>
      <p:ext uri="{BB962C8B-B14F-4D97-AF65-F5344CB8AC3E}">
        <p14:creationId xmlns:p14="http://schemas.microsoft.com/office/powerpoint/2010/main" val="1080313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643446"/>
            <a:ext cx="6781800" cy="1600200"/>
          </a:xfrm>
        </p:spPr>
        <p:txBody>
          <a:bodyPr>
            <a:normAutofit/>
          </a:bodyPr>
          <a:lstStyle/>
          <a:p>
            <a:r>
              <a:rPr lang="es-CL" sz="4400" dirty="0" smtClean="0"/>
              <a:t>EXPLOTACIÓN A CIELO ABIERTO</a:t>
            </a:r>
            <a:endParaRPr lang="es-CL" sz="4400" dirty="0"/>
          </a:p>
        </p:txBody>
      </p:sp>
      <p:sp>
        <p:nvSpPr>
          <p:cNvPr id="3" name="2 Marcador de contenido"/>
          <p:cNvSpPr>
            <a:spLocks noGrp="1"/>
          </p:cNvSpPr>
          <p:nvPr>
            <p:ph idx="1"/>
          </p:nvPr>
        </p:nvSpPr>
        <p:spPr>
          <a:xfrm>
            <a:off x="762000" y="620688"/>
            <a:ext cx="7543800" cy="4071958"/>
          </a:xfrm>
        </p:spPr>
        <p:txBody>
          <a:bodyPr>
            <a:normAutofit fontScale="92500"/>
          </a:bodyPr>
          <a:lstStyle/>
          <a:p>
            <a:pPr marL="114300" indent="0" algn="just">
              <a:buNone/>
            </a:pPr>
            <a:endParaRPr lang="es-CL" dirty="0" smtClean="0"/>
          </a:p>
          <a:p>
            <a:pPr marL="114300" indent="0" algn="just">
              <a:buNone/>
            </a:pPr>
            <a:r>
              <a:rPr lang="es-CL" b="1" dirty="0" smtClean="0"/>
              <a:t>Ventajas de explotar a Cielo Abierto:</a:t>
            </a:r>
          </a:p>
          <a:p>
            <a:pPr marL="114300" indent="0" algn="just">
              <a:buNone/>
            </a:pPr>
            <a:endParaRPr lang="es-CL" b="1" dirty="0" smtClean="0"/>
          </a:p>
          <a:p>
            <a:pPr marL="571500" indent="-457200" algn="just">
              <a:buFont typeface="+mj-lt"/>
              <a:buAutoNum type="arabicPeriod"/>
            </a:pPr>
            <a:r>
              <a:rPr lang="es-CL" dirty="0" smtClean="0"/>
              <a:t>Alta productividad</a:t>
            </a:r>
          </a:p>
          <a:p>
            <a:pPr marL="571500" indent="-457200" algn="just">
              <a:buFont typeface="+mj-lt"/>
              <a:buAutoNum type="arabicPeriod"/>
            </a:pPr>
            <a:r>
              <a:rPr lang="es-CL" dirty="0" smtClean="0"/>
              <a:t>Mayor concentración de operaciones y gestión más sencilla de recursos humanos y materiales.</a:t>
            </a:r>
          </a:p>
          <a:p>
            <a:pPr marL="571500" indent="-457200" algn="just">
              <a:buFont typeface="+mj-lt"/>
              <a:buAutoNum type="arabicPeriod"/>
            </a:pPr>
            <a:r>
              <a:rPr lang="es-CL" dirty="0" smtClean="0"/>
              <a:t>Mayor producción por explotación.</a:t>
            </a:r>
          </a:p>
          <a:p>
            <a:pPr marL="571500" indent="-457200" algn="just">
              <a:buFont typeface="+mj-lt"/>
              <a:buAutoNum type="arabicPeriod"/>
            </a:pPr>
            <a:r>
              <a:rPr lang="es-CL" dirty="0" smtClean="0"/>
              <a:t>Menor inversión por tonelada producida.</a:t>
            </a:r>
          </a:p>
          <a:p>
            <a:pPr marL="571500" indent="-457200" algn="just">
              <a:buFont typeface="+mj-lt"/>
              <a:buAutoNum type="arabicPeriod"/>
            </a:pPr>
            <a:r>
              <a:rPr lang="es-CL" dirty="0" smtClean="0"/>
              <a:t>Mayor recuperación del mineral y menor dilución.</a:t>
            </a:r>
          </a:p>
          <a:p>
            <a:pPr marL="571500" indent="-457200" algn="just">
              <a:buFont typeface="+mj-lt"/>
              <a:buAutoNum type="arabicPeriod"/>
            </a:pPr>
            <a:r>
              <a:rPr lang="es-CL" dirty="0" smtClean="0"/>
              <a:t>Mayor volumen de reservas disponibles para su explotación.</a:t>
            </a:r>
          </a:p>
          <a:p>
            <a:pPr marL="571500" indent="-457200" algn="just">
              <a:buFont typeface="+mj-lt"/>
              <a:buAutoNum type="arabicPeriod"/>
            </a:pPr>
            <a:endParaRPr lang="es-CL" sz="2000" dirty="0"/>
          </a:p>
          <a:p>
            <a:pPr algn="just"/>
            <a:endParaRPr lang="es-CL" sz="2000" dirty="0"/>
          </a:p>
        </p:txBody>
      </p:sp>
    </p:spTree>
    <p:extLst>
      <p:ext uri="{BB962C8B-B14F-4D97-AF65-F5344CB8AC3E}">
        <p14:creationId xmlns:p14="http://schemas.microsoft.com/office/powerpoint/2010/main" val="2608508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3538" y="4614882"/>
            <a:ext cx="6781800" cy="1600200"/>
          </a:xfrm>
        </p:spPr>
        <p:txBody>
          <a:bodyPr>
            <a:normAutofit/>
          </a:bodyPr>
          <a:lstStyle/>
          <a:p>
            <a:r>
              <a:rPr lang="es-CL" sz="4400" dirty="0" smtClean="0"/>
              <a:t>Explotación a cielo abierto</a:t>
            </a:r>
            <a:endParaRPr lang="es-CL" sz="4400" dirty="0"/>
          </a:p>
        </p:txBody>
      </p:sp>
      <p:sp>
        <p:nvSpPr>
          <p:cNvPr id="3" name="2 CuadroTexto"/>
          <p:cNvSpPr txBox="1"/>
          <p:nvPr/>
        </p:nvSpPr>
        <p:spPr>
          <a:xfrm>
            <a:off x="2732095" y="-57001"/>
            <a:ext cx="3280065" cy="461665"/>
          </a:xfrm>
          <a:prstGeom prst="rect">
            <a:avLst/>
          </a:prstGeom>
          <a:noFill/>
        </p:spPr>
        <p:txBody>
          <a:bodyPr wrap="none" rtlCol="0">
            <a:spAutoFit/>
          </a:bodyPr>
          <a:lstStyle/>
          <a:p>
            <a:r>
              <a:rPr lang="es-CL" sz="2400" b="1" dirty="0" smtClean="0"/>
              <a:t>Sección tipo de un Rajo</a:t>
            </a:r>
            <a:endParaRPr lang="es-CL" sz="2400" b="1" dirty="0"/>
          </a:p>
        </p:txBody>
      </p:sp>
      <p:pic>
        <p:nvPicPr>
          <p:cNvPr id="7170" name="Picture 2" descr="https://html2-f.scribdassets.com/9129zc524gzuzcl/images/4-ece85645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48" y="559642"/>
            <a:ext cx="8229600" cy="618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98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8520" y="620688"/>
            <a:ext cx="6786563" cy="609600"/>
          </a:xfrm>
        </p:spPr>
        <p:txBody>
          <a:bodyPr lIns="92075" tIns="46038" rIns="92075" bIns="46038" rtlCol="0">
            <a:normAutofit/>
          </a:bodyPr>
          <a:lstStyle/>
          <a:p>
            <a:pPr eaLnBrk="1" fontAlgn="auto" hangingPunct="1">
              <a:spcAft>
                <a:spcPts val="0"/>
              </a:spcAft>
              <a:defRPr/>
            </a:pPr>
            <a:r>
              <a:rPr lang="es-ES_tradnl" sz="2800" b="1" dirty="0" smtClean="0">
                <a:solidFill>
                  <a:srgbClr val="000099"/>
                </a:solidFill>
                <a:effectLst>
                  <a:outerShdw blurRad="38100" dist="38100" dir="2700000" algn="tl">
                    <a:srgbClr val="000000"/>
                  </a:outerShdw>
                </a:effectLst>
                <a:latin typeface="Arial Black" pitchFamily="34" charset="0"/>
              </a:rPr>
              <a:t>  METODOS DE EXPLOTACION </a:t>
            </a:r>
          </a:p>
        </p:txBody>
      </p:sp>
      <p:pic>
        <p:nvPicPr>
          <p:cNvPr id="4100" name="Imagen 9" descr="D:\Documents and Settings\Administrador\Escritorio\Andina\IMG_3181.jpg"/>
          <p:cNvPicPr>
            <a:picLocks noChangeAspect="1" noChangeArrowheads="1"/>
          </p:cNvPicPr>
          <p:nvPr/>
        </p:nvPicPr>
        <p:blipFill>
          <a:blip r:embed="rId2" cstate="print"/>
          <a:srcRect/>
          <a:stretch>
            <a:fillRect/>
          </a:stretch>
        </p:blipFill>
        <p:spPr bwMode="auto">
          <a:xfrm>
            <a:off x="6012161" y="644649"/>
            <a:ext cx="2880320" cy="2208287"/>
          </a:xfrm>
          <a:prstGeom prst="rect">
            <a:avLst/>
          </a:prstGeom>
          <a:noFill/>
          <a:ln w="9525">
            <a:noFill/>
            <a:miter lim="800000"/>
            <a:headEnd/>
            <a:tailEnd/>
          </a:ln>
        </p:spPr>
      </p:pic>
      <p:sp>
        <p:nvSpPr>
          <p:cNvPr id="7" name="6 CuadroTexto"/>
          <p:cNvSpPr txBox="1">
            <a:spLocks noChangeArrowheads="1"/>
          </p:cNvSpPr>
          <p:nvPr/>
        </p:nvSpPr>
        <p:spPr bwMode="auto">
          <a:xfrm>
            <a:off x="251520" y="1639828"/>
            <a:ext cx="4500562" cy="4093428"/>
          </a:xfrm>
          <a:prstGeom prst="rect">
            <a:avLst/>
          </a:prstGeom>
          <a:noFill/>
          <a:ln w="9525">
            <a:noFill/>
            <a:miter lim="800000"/>
            <a:headEnd/>
            <a:tailEnd/>
          </a:ln>
        </p:spPr>
        <p:txBody>
          <a:bodyPr>
            <a:spAutoFit/>
          </a:bodyPr>
          <a:lstStyle/>
          <a:p>
            <a:r>
              <a:rPr lang="es-CL" sz="2000" b="1" dirty="0">
                <a:solidFill>
                  <a:srgbClr val="0000FF"/>
                </a:solidFill>
                <a:latin typeface="Arial" charset="0"/>
                <a:cs typeface="Arial" charset="0"/>
              </a:rPr>
              <a:t>ASISTENCIA</a:t>
            </a:r>
          </a:p>
          <a:p>
            <a:pPr>
              <a:buFont typeface="Arial" charset="0"/>
              <a:buChar char="•"/>
            </a:pPr>
            <a:r>
              <a:rPr lang="es-CL" sz="2000" b="1" dirty="0">
                <a:solidFill>
                  <a:srgbClr val="0000FF"/>
                </a:solidFill>
                <a:latin typeface="Arial" charset="0"/>
                <a:cs typeface="Arial" charset="0"/>
              </a:rPr>
              <a:t> 70% Clases</a:t>
            </a:r>
          </a:p>
          <a:p>
            <a:pPr>
              <a:buFont typeface="Arial" charset="0"/>
              <a:buChar char="•"/>
            </a:pPr>
            <a:r>
              <a:rPr lang="es-CL" sz="2000" b="1" dirty="0">
                <a:solidFill>
                  <a:srgbClr val="0000FF"/>
                </a:solidFill>
                <a:latin typeface="Arial" charset="0"/>
                <a:cs typeface="Arial" charset="0"/>
              </a:rPr>
              <a:t> </a:t>
            </a:r>
            <a:r>
              <a:rPr lang="es-CL" sz="2000" b="1" dirty="0" smtClean="0">
                <a:solidFill>
                  <a:srgbClr val="0000FF"/>
                </a:solidFill>
                <a:latin typeface="Arial" charset="0"/>
                <a:cs typeface="Arial" charset="0"/>
              </a:rPr>
              <a:t>50% Con certificado </a:t>
            </a:r>
            <a:endParaRPr lang="es-CL" sz="2000" b="1" dirty="0">
              <a:solidFill>
                <a:srgbClr val="0000FF"/>
              </a:solidFill>
              <a:latin typeface="Arial" charset="0"/>
              <a:cs typeface="Arial" charset="0"/>
            </a:endParaRPr>
          </a:p>
          <a:p>
            <a:endParaRPr lang="es-CL" sz="2000" b="1" dirty="0">
              <a:solidFill>
                <a:srgbClr val="0000FF"/>
              </a:solidFill>
              <a:latin typeface="Arial" charset="0"/>
              <a:cs typeface="Arial" charset="0"/>
            </a:endParaRPr>
          </a:p>
          <a:p>
            <a:r>
              <a:rPr lang="es-CL" sz="2000" b="1" dirty="0" smtClean="0">
                <a:solidFill>
                  <a:srgbClr val="0000FF"/>
                </a:solidFill>
                <a:latin typeface="Arial" charset="0"/>
                <a:cs typeface="Arial" charset="0"/>
              </a:rPr>
              <a:t>DELEGADO </a:t>
            </a:r>
            <a:r>
              <a:rPr lang="es-CL" sz="2000" b="1" dirty="0">
                <a:solidFill>
                  <a:srgbClr val="0000FF"/>
                </a:solidFill>
                <a:latin typeface="Arial" charset="0"/>
                <a:cs typeface="Arial" charset="0"/>
              </a:rPr>
              <a:t>DE CURSO</a:t>
            </a:r>
          </a:p>
          <a:p>
            <a:pPr>
              <a:buFont typeface="Arial" charset="0"/>
              <a:buChar char="•"/>
            </a:pPr>
            <a:r>
              <a:rPr lang="es-CL" sz="2000" b="1" dirty="0" smtClean="0">
                <a:solidFill>
                  <a:srgbClr val="0000FF"/>
                </a:solidFill>
                <a:latin typeface="Arial" charset="0"/>
                <a:cs typeface="Arial" charset="0"/>
              </a:rPr>
              <a:t> 1 delegado </a:t>
            </a:r>
            <a:r>
              <a:rPr lang="es-CL" sz="2000" b="1" dirty="0">
                <a:solidFill>
                  <a:srgbClr val="0000FF"/>
                </a:solidFill>
                <a:latin typeface="Arial" charset="0"/>
                <a:cs typeface="Arial" charset="0"/>
              </a:rPr>
              <a:t>(correos – teléfono)</a:t>
            </a:r>
          </a:p>
          <a:p>
            <a:endParaRPr lang="es-CL" sz="2000" b="1" dirty="0">
              <a:solidFill>
                <a:srgbClr val="0000FF"/>
              </a:solidFill>
              <a:latin typeface="Arial" charset="0"/>
              <a:cs typeface="Arial" charset="0"/>
            </a:endParaRPr>
          </a:p>
          <a:p>
            <a:r>
              <a:rPr lang="es-CL" sz="2000" b="1" dirty="0">
                <a:solidFill>
                  <a:srgbClr val="0000FF"/>
                </a:solidFill>
                <a:latin typeface="Arial" charset="0"/>
                <a:cs typeface="Arial" charset="0"/>
              </a:rPr>
              <a:t>EVALUACIÓN:</a:t>
            </a:r>
          </a:p>
          <a:p>
            <a:pPr>
              <a:buFont typeface="Arial" charset="0"/>
              <a:buChar char="•"/>
            </a:pPr>
            <a:r>
              <a:rPr lang="es-CL" sz="2000" b="1" dirty="0" smtClean="0">
                <a:solidFill>
                  <a:srgbClr val="0000FF"/>
                </a:solidFill>
                <a:latin typeface="Arial" charset="0"/>
                <a:cs typeface="Arial" charset="0"/>
              </a:rPr>
              <a:t>  3 CONTROLES (sin celulares)</a:t>
            </a:r>
            <a:endParaRPr lang="es-CL" sz="2000" b="1" dirty="0">
              <a:solidFill>
                <a:srgbClr val="0000FF"/>
              </a:solidFill>
              <a:latin typeface="Arial" charset="0"/>
              <a:cs typeface="Arial" charset="0"/>
            </a:endParaRPr>
          </a:p>
          <a:p>
            <a:pPr>
              <a:buFont typeface="Arial" charset="0"/>
              <a:buChar char="•"/>
            </a:pPr>
            <a:r>
              <a:rPr lang="es-CL" sz="2000" b="1" dirty="0">
                <a:solidFill>
                  <a:srgbClr val="0000FF"/>
                </a:solidFill>
                <a:latin typeface="Arial" charset="0"/>
                <a:cs typeface="Arial" charset="0"/>
              </a:rPr>
              <a:t> </a:t>
            </a:r>
            <a:r>
              <a:rPr lang="es-CL" sz="2000" b="1" dirty="0" smtClean="0">
                <a:solidFill>
                  <a:srgbClr val="0000FF"/>
                </a:solidFill>
                <a:latin typeface="Arial" charset="0"/>
                <a:cs typeface="Arial" charset="0"/>
              </a:rPr>
              <a:t> EXÁMEN </a:t>
            </a:r>
          </a:p>
          <a:p>
            <a:pPr>
              <a:buFont typeface="Arial" charset="0"/>
              <a:buChar char="•"/>
            </a:pPr>
            <a:r>
              <a:rPr lang="es-CL" sz="2000" b="1" dirty="0">
                <a:solidFill>
                  <a:srgbClr val="0000FF"/>
                </a:solidFill>
                <a:latin typeface="Arial" charset="0"/>
                <a:cs typeface="Arial" charset="0"/>
              </a:rPr>
              <a:t> </a:t>
            </a:r>
            <a:r>
              <a:rPr lang="es-CL" sz="2000" b="1" dirty="0" smtClean="0">
                <a:solidFill>
                  <a:srgbClr val="0000FF"/>
                </a:solidFill>
                <a:latin typeface="Arial" charset="0"/>
                <a:cs typeface="Arial" charset="0"/>
              </a:rPr>
              <a:t> REPETICION</a:t>
            </a:r>
            <a:endParaRPr lang="es-CL" sz="2000" b="1" dirty="0">
              <a:solidFill>
                <a:srgbClr val="0000FF"/>
              </a:solidFill>
              <a:latin typeface="Arial" charset="0"/>
              <a:cs typeface="Arial" charset="0"/>
            </a:endParaRPr>
          </a:p>
          <a:p>
            <a:pPr>
              <a:buFont typeface="Arial" charset="0"/>
              <a:buChar char="•"/>
            </a:pPr>
            <a:r>
              <a:rPr lang="es-CL" sz="2000" b="1" dirty="0">
                <a:solidFill>
                  <a:srgbClr val="0000FF"/>
                </a:solidFill>
                <a:latin typeface="Arial" charset="0"/>
                <a:cs typeface="Arial" charset="0"/>
              </a:rPr>
              <a:t> </a:t>
            </a:r>
            <a:r>
              <a:rPr lang="es-CL" sz="2000" b="1" dirty="0" smtClean="0">
                <a:solidFill>
                  <a:srgbClr val="0000FF"/>
                </a:solidFill>
                <a:latin typeface="Arial" charset="0"/>
                <a:cs typeface="Arial" charset="0"/>
              </a:rPr>
              <a:t> APRUEBA 4,0</a:t>
            </a:r>
          </a:p>
          <a:p>
            <a:pPr>
              <a:buFont typeface="Arial" charset="0"/>
              <a:buChar char="•"/>
            </a:pPr>
            <a:r>
              <a:rPr lang="es-CL" sz="2000" b="1" dirty="0" smtClean="0">
                <a:solidFill>
                  <a:srgbClr val="0000FF"/>
                </a:solidFill>
                <a:latin typeface="Arial" charset="0"/>
                <a:cs typeface="Arial" charset="0"/>
              </a:rPr>
              <a:t>  EXIME 5,5 </a:t>
            </a:r>
            <a:endParaRPr lang="es-CL" sz="2000" b="1" dirty="0">
              <a:solidFill>
                <a:srgbClr val="0000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Explotación a cielo abierto</a:t>
            </a:r>
            <a:endParaRPr lang="es-CL" dirty="0"/>
          </a:p>
        </p:txBody>
      </p:sp>
      <p:sp>
        <p:nvSpPr>
          <p:cNvPr id="3" name="2 Marcador de contenido"/>
          <p:cNvSpPr>
            <a:spLocks noGrp="1"/>
          </p:cNvSpPr>
          <p:nvPr>
            <p:ph idx="1"/>
          </p:nvPr>
        </p:nvSpPr>
        <p:spPr>
          <a:xfrm>
            <a:off x="357158" y="116632"/>
            <a:ext cx="8229600" cy="4373563"/>
          </a:xfrm>
        </p:spPr>
        <p:txBody>
          <a:bodyPr>
            <a:normAutofit/>
          </a:bodyPr>
          <a:lstStyle/>
          <a:p>
            <a:pPr marL="114300" indent="0" algn="just">
              <a:buNone/>
            </a:pPr>
            <a:r>
              <a:rPr lang="es-CL" sz="2600" dirty="0" smtClean="0"/>
              <a:t>Un rajo se construye con un determinado ángulo de talud, bancos y bermas en las </a:t>
            </a:r>
            <a:r>
              <a:rPr lang="es-CL" sz="2600" dirty="0" smtClean="0"/>
              <a:t>cuales se </a:t>
            </a:r>
            <a:r>
              <a:rPr lang="es-CL" sz="2600" dirty="0" smtClean="0"/>
              <a:t>realiza el transporte y el carguío de los camiones.</a:t>
            </a:r>
          </a:p>
          <a:p>
            <a:pPr marL="114300" indent="0" algn="just">
              <a:buNone/>
            </a:pPr>
            <a:r>
              <a:rPr lang="es-CL" sz="2600" dirty="0" smtClean="0"/>
              <a:t>Este </a:t>
            </a:r>
            <a:r>
              <a:rPr lang="es-CL" sz="2600" dirty="0" smtClean="0"/>
              <a:t>método de explotación se </a:t>
            </a:r>
            <a:r>
              <a:rPr lang="es-CL" sz="2600" dirty="0" smtClean="0"/>
              <a:t>utiliza cuando los yacimientos presentan una forma regular y están ubicados </a:t>
            </a:r>
            <a:r>
              <a:rPr lang="es-CL" sz="2600" dirty="0" smtClean="0"/>
              <a:t>cerca de la superficie, </a:t>
            </a:r>
            <a:r>
              <a:rPr lang="es-CL" sz="2600" dirty="0" smtClean="0"/>
              <a:t>de manera que el estéril que lo cubre pueda ser retirado a un </a:t>
            </a:r>
            <a:r>
              <a:rPr lang="es-CL" sz="2600" dirty="0" smtClean="0"/>
              <a:t>menor costo </a:t>
            </a:r>
            <a:r>
              <a:rPr lang="es-CL" sz="2600" dirty="0" smtClean="0"/>
              <a:t>y </a:t>
            </a:r>
            <a:r>
              <a:rPr lang="es-CL" sz="2600" dirty="0" smtClean="0"/>
              <a:t>pueda </a:t>
            </a:r>
            <a:r>
              <a:rPr lang="es-CL" sz="2600" dirty="0" smtClean="0"/>
              <a:t>ser adsorbido por la explotación de la porción mineralizada.</a:t>
            </a:r>
            <a:endParaRPr lang="es-CL" sz="2600" dirty="0"/>
          </a:p>
        </p:txBody>
      </p:sp>
    </p:spTree>
    <p:extLst>
      <p:ext uri="{BB962C8B-B14F-4D97-AF65-F5344CB8AC3E}">
        <p14:creationId xmlns:p14="http://schemas.microsoft.com/office/powerpoint/2010/main" val="420199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221088"/>
            <a:ext cx="6781800" cy="1600200"/>
          </a:xfrm>
        </p:spPr>
        <p:txBody>
          <a:bodyPr>
            <a:normAutofit fontScale="90000"/>
          </a:bodyPr>
          <a:lstStyle/>
          <a:p>
            <a:r>
              <a:rPr lang="es-CL" dirty="0" smtClean="0"/>
              <a:t>Explotación a cielo abierto</a:t>
            </a:r>
            <a:endParaRPr lang="es-CL" dirty="0"/>
          </a:p>
        </p:txBody>
      </p:sp>
      <p:sp>
        <p:nvSpPr>
          <p:cNvPr id="3" name="2 Marcador de contenido"/>
          <p:cNvSpPr>
            <a:spLocks noGrp="1"/>
          </p:cNvSpPr>
          <p:nvPr>
            <p:ph idx="1"/>
          </p:nvPr>
        </p:nvSpPr>
        <p:spPr>
          <a:xfrm>
            <a:off x="457200" y="332656"/>
            <a:ext cx="8229600" cy="3437459"/>
          </a:xfrm>
        </p:spPr>
        <p:txBody>
          <a:bodyPr/>
          <a:lstStyle/>
          <a:p>
            <a:pPr marL="114300" indent="0" algn="just">
              <a:buNone/>
            </a:pPr>
            <a:r>
              <a:rPr lang="es-CL" dirty="0" smtClean="0"/>
              <a:t>El rajo se va construyendo en avances sucesivos, lateralmente y en profundidad. A medida que se va </a:t>
            </a:r>
            <a:r>
              <a:rPr lang="es-CL" dirty="0" smtClean="0"/>
              <a:t>profundizando, </a:t>
            </a:r>
            <a:r>
              <a:rPr lang="es-CL" dirty="0" smtClean="0"/>
              <a:t>se requiere ir ensanchándola para mantener la estabilidad de sus paredes. De este modo, se genera una especie de anfiteatro escalonado con caminos inclinados, cuya forma es dinámica ya que va cambiando a medida que progresa la explotación.</a:t>
            </a:r>
            <a:endParaRPr lang="es-CL" dirty="0"/>
          </a:p>
        </p:txBody>
      </p:sp>
      <p:sp>
        <p:nvSpPr>
          <p:cNvPr id="4" name="AutoShape 4" descr="data:image/jpeg;base64,/9j/4AAQSkZJRgABAQAAAQABAAD/2wCEAAkGBhMSERUUExQVFRUVGBoaGBgYGR8fGhgYFxgYFRscGRwZGyYeGhkjGRgYHy8gIycpLCwsGB4xNTAqNSYrLCkBCQoKDgwOGg8PGiwkHxwsLCwpKSwvLCwsLCwsLCwsLCksLCwsLCwsLCwsLCwsLCwsKSwsLCwsLCwsLCwsLCwsLP/AABEIALQBGAMBIgACEQEDEQH/xAAbAAACAwEBAQAAAAAAAAAAAAADBAECBQAGB//EAEkQAAECBAMFBQYBCgQEBgMAAAECEQADITEEEkEFIlFhcQYTMoGRQqGxwdHwUgcUFSMzYnKC4fEWQ5LSNIOisiREU3PCwxeTo//EABgBAQEBAQEAAAAAAAAAAAAAAAEAAgME/8QAJBEBAQEAAQQDAAEFAAAAAAAAAAERIQISUWExQYFxAyJSkaH/2gAMAwEAAhEDEQA/ANzMogBmH3wEUMknT3RZKOTffKIytp7o9WueKiQY7uekSkvw9f6RZw7OHZ21aztducWrECWOPwjjKHEwYSlfhUegPyiEgFg4c6PUt/Y+kWnAVSRz9/ypFSgDQ+hi6ZqCkLC0qBsUqSXo9AkkktpEJnivioSCWpQsdLOD6RakBuB/0n6RP8qvNJ+kWlzQqgP3yi/cq9kA9afFh74zpwIK5H0/pAZ+MCRz4GDT0zG3U1+7M8Zk7CzBVSTX71hFDmTCoufvpAFTGiZqVD2T6QsUHgfSJkR+H9YMlDQOWyQ+sQFKuxc8rRIZMNoEISwp7H0hySF/gV6GM1qDZufWOlq+cD7lZNmfjSOEhdqC1yIClRBJiEmpi4wC2ekUTgZgJqK/egMKDUsPAlTBBDspf4k+/wBPDFf0Ir8afQ/SIIkxZS9B9iDStmEAgq939Yn9GD8R9zmIlZk0UEVROAhmZslBLlSrNp9IgYCUlzmPN1D3+sQ5An4lqwscS+tIanowvtTEvw7yvoDFQMIR40/6nrwoTWJck04kXP39iCGdbidOUWWvBgtnQ+jhV+oaAq23gRQzEOKUSunXnCyYlTHPlWlvfB0jNV/sNz4QrJ23hFEhKkq4smYfMsLQRW2ZAdgS12lzDw+72iI/dmzj+1I6AjacqYBklTC9XEs15OtdDHRIPCqxIUELnJXNyvury5me4CchDACtesMTpGJmKSZeIyoAYjKFOp1OSXDh24UFoblbLQKA9QVOOGr0g0pUqWMiShIAAYE0HJvO0F6jOkLBSZqEhKpzkPUJSCRepOZT1/FDU2UFl1AqYhiVLcMQoMQRrXhCJUlSkq7yYShxTNlPEKDV8+ENysSkpdlH/lty1vFpyOAw9lS0k8Fsf+54el4YlyiXLPChdyCL6UpGUnEsW7iYrgSaaWpTjUaQxJx89Bbug1d5SqcbBj5c9YtONETWoUsrVsrv5kGOIQuqmp+IBx0vTzhFG0VuStWHbg4BHC5+MMStrSy6V92DwSoE/Qf1jOnF1Tkj8N9FB240Huie8DB39IxsZ2hwYVkOcKqLA8DoeYjMxGLl5wuWvEoDAZUBITepVvbzvf0hGvWJmHUEeYi3enh748yrbUtAdacStwCGq7nQFdGgOJ2hJdjh56jzyjVx7US16tWJHEeagPiYTnYlLuTLA4lSPn9dI8unaMgsRgl3ZyoU3hRTA0rq9INiZgbIMIgpGhL1Lks0s8jpFg16GbjpafFMlp0qoDjSir/SF1bUkD/NSTTV70GnIx5mRt9UwucHKSQ9SWVUPYseHq8MYnauKSA2GQSosQEkjqWXw015ND2jua07tFh0gqdZDsSEqvezDjApvaiQi6J1n/Z8yHq3AmM0bXxpUAqVKym5Dkas4zmhLXGvOGsDisayhMRLQ43ClrmupINelzrFmLTKu06AHTKmqBBskCwerHypx6wBPbBXiTh5t2BPDizH0hGbP2iEnKQVBRDFCUuK2zatCSsVtRKGJX/KlHvZLG7+UM6dHc9Biu1OMUP+FSRpmJuCUnUMRU2tFJmNxbjL3Be4OZ0+q2+/KMfAo2gS0xylrOgB9AWSaU0fSGk7KxWUtOWg6NmcaXSkD0a9osxbporxpS+eSFPQBNx5qJ/tCQRtN95ctIOrIo9npag9YoNi41SW/OpmYF3eYzN5cuOsUVsXEql5V4lQVSpKrjnmBby6iL/S59r/AJrtI5s8xNLbiSC3MS6f3tCUjB7RzMphzKZRFPKA47s3i3CkzgWDeMpLCtdDfjoIHhdl4pNF4lKUkm01zbR25aiNcemefZ+Zh8ezoVLNKpyoBvVnGVraxn4uVjZaAVIQsK0yJJCi6bAcNbVik/Y2KFZeIVMrYTSFNp7be+FpeB2iotnnj+KaR/8AKGT+Bf08ZWLShJ/NZBzAj9mgsx1AoAwFYKNp49AJGHloepyyw508IUX9IGvYO0QBknqVpuzVgh+rPEJ2BtDXELT1mzPpFx6RvD7d2gFDNISxNdxKb8SbfSM3aW08UqYEzJCCRZ5KFk6OFBDF4NI2FtAljiFJ5mcs/wDa7Q5h9h4wlpmKUx4TFH4gXi4nhclsBLxKCAlAl5iXIkhKXFnUNPLXrDBm48zEoWhQFysAFJu28BQE0I+EUn9lcYzJxCzwBUsdbPGbiezWPl131fwTCT6O8XF8J6L8xxRUc4CnZlMgdRQcxfhrSOjB2dsLHFlFUxLGypinZjpXlHQWF7MoZYbD0OpUANdCPhwgmKnz0BJRIllOYBXEJJrkql6fZjQmbQlgOS/8NfiLRZOJBslX+ogHXSOOu2E1y55NkhrGlRwq8VOHxAB/WAcC4S3KgH2IJMxJCmMhRFalVuRC9P6xWVLSo/8ADAHi7c6ChvxHGJFk4NRQETMSrMBpMcnq4rFF4aQA0yZmrXdNT6Cv3rGp3xFe6limqhTSvpFfz9yxEkPQgqcvQt4uHxF4QwJ/5ml1NMoGOVL06Gml4bRjJKKplLU4HshiDY1V9vGr+kkJcZkN0U/nUxMnaaCNwoIswp0FVDg0OrGTIx8qe/6gkh2cgO12Z6hrREyetLBGFSaXK+bWCWhif2ilJUQUpJABOUcbWmuLRUdspaLSSoEO4UQNf3zziBVe2MSUgHCS7MzuA3o9tIovamMCk/8Ah5QSSB4FEpGvt25w3N7Wkn9hqR49QHaqSA9WfUGAye0+bKRIUQpKTRaDev8A6IduTxfi/SszF496S5IYaIN36+ccMVtMEN3QBZ90Uf8AiJEPzdrG5kTgNSlUssOP7J7QLEbSQl64nyUjj7LynLe+HfQ/S6ztEFyuUAVVZKLOxsnqba8ovh8PjAtWacCgg5SAlwQQz5UDn1i6WWCysYx17xAY3oCAag9IhGClqFZuKBHEoUdR+NuFqxaiaMPjxPDzFqlEneSQaEG4LGhbTSGpuBxDuMQsGzKWQPjQxCtiYcklU3EGhd5Ybj7BIe/20WldlsGoH9YS4I3kLCg9b5SPdFaikjC4pyFziAxDmeoirNQEcD6xRWyJgIJxp5gzS3qZjj1MN4fsZh0ElM4MdChbihFwgfYgp7GSZjgzUkn2mUk34lDXi2DGXOwcvMFHFvRiFTk2s4Zbcq/3lEjChHdzMQhYsFd4AsPWpCy+mg+mqPyeyReYg0ZzNAN34cYpM/J/KdwoHkFginIVh2eVl8PP4vZOFzv+dIAq6buCCCzWOusDxGy8CtO9iBnAbMAq2jjJwpHpP8CIF0zFBtEregYVbhCmI7MSZaVPKnKH/tqJ9b+kM6p5GXw89h9lYEUM8qJ6pFf+WeUMz5ez1SwjvMoA3VMt0nj4GOlCPSLzsDgmU6Z8smjlJDHiMxY/doxZuCwumJXl0Bk1tqy2Ma+fLO4sNhYZ/wDjZTf+2t/NxFf8PoIOXFYZRAceOwv7FKPxihwWGBDYlXN5Kv8AdDknC4IgNOmhSQXITlzVJeoLFi1DWNaCkjYcsEFWKw6Ws2cmn8idecXPZyUQSnF4c9XHxHSGFbPwBDCfMSeJCj/9dRFk7JwNP/FK57qq/wD86QaSw7Oyx/5qQ+uhcdCbHi0BxGxyVBInSViwPejV9CXd+EPTNlYR93FgDUGWt/I5QPdBP0Lg9MZXTdP+2HQSl7KBCXxOHS1XC61ryt842JGx5a2bF1ZqTEMf+twa8/rnYjstKABTi5eU6qB52amh4RpYDYeEADT5RUNe8S+tWJYXs0ZtMDnbDw9SrEhwAHzpp1qb846H8RsLDrSUhcsk0P6xIINah3rU0joJfa/Hr0S5YchieBs4pZud21i8rEfhT829IWkYhAcJArX0oWd4YQtSrDz+v3xjzvSFMTNzUWlqulmPkwuPmYAcGrKUzJrgvc9b5tLaw8vDEiqh5N8oXn4SWQXbnVr01pCGerZqASFTiD/GBu1vvF6nXgBpC0zZ8hIaZOUoFrl6NlFgQRSNSdgZCqn2efnRvlwhVKsNlaqwnglRYMFMxbiI0yUCcKKOslNAwPxpES8dhy5TLWTaoqWJ4LIZxDY2jISh0oWoNogehdTg/S8Qrbae7CkSVkHiwbRyADCNBl4pBJSJFWpYEjkWq3UwJe0VMcmFCuWYV40CLxfDbZmrzASUgio3ioMbGjfDWLTcRi1JCkSpb6hQU99P1lmiwalOPmHLlw6chZ3Uyk8mBFH1pBkzJhJHdpFyPENX/GQ8UnHEkJISgUDhrVD1PJxCePlY4EZFA8QyKN5OQYsWizJ2LSoju5baFiWsz1rrZoWXPxxdu7FCwypvXVXleCYGXj3Za0EEcEuDTgl+MSNnY4TwrviZfAFVrWCWcHXlGmQ8IcaVDvBLykVKUJcHmlgSNKF9eUML2biVJWnvMpfcWkaUPsgMdKvFZ2wJ5mpWMRNyguU5lgXrUGg8optHs/MW+XEKF2dXHoofZMXC5VOxMXlSDMmki5zEOP5X5QpJ7N40KOacsJuDnVRjqDoQSPThB8RsD9ahfepp4kKWAVULnx8+cDXsmQlRUZ0tLkFzNSa3sS3O8WrBFdn5pBeesOlvHY2N9CKaQvL7JBk5p1U3dYqDWtaf09Ix+xMKoZu9lgitVDLRjppakNS8HIBExC5eaxbOpJFA26Bpbg4i1YQHY+VmzGchSWY76eHEHjApvZ7DCoxKEsR/mAgda8nEbUjD4XeyLScpBIA3gQX/AA5lXI1pCuJlYVLhSlMv2W+AYG0XdV2sRWzMhBRj5QAJPjVfhuk0tD/6QUDmRjwimi5rPr4WozRJXg0IIUpRTUMUO2av4iWtCMyVs1SG71aAS7hCn6WLivwh3Q21do5qZdNopcpS2YKWMwoTV6KINwWr0gUjtJMXSbP2fMpTPKH/AMpQ4afKMuZgdnqlBCcUEqBcKVLW/Q7ocecZv+HpT0xuGI/nB9CmKSHa9fL2xhjSZK2ao/uqCW8xQ15CC59mqd5eGAN8mISOeo4848YezqCN3F4YnmvKPeH8vfpFf8NK0n4Y/wDOH0iyeVvp7D/DWyl+GctPSdLUB/1P7oMj8mWFX+zxZfgcvvFI8SnsnONlST0nIr0r8Wi3+EMW4/VFdqpUkhuDhUPP+Q48PYD8jczNTEIKdd0hXlUiM+d+TZcsnPPQALfq5lepKGHkTAJnZbFJAUgTEbo3QtYYsNS4NXsYFJm7Wks03EchnzDzCiffFOrq8mzp8NGb2Yk92UGdKAA3FHMCk1dzRJBL3AveMsdj0gg/nUhWo3gHY1fetGhL7UbSBAmyUTBrmkoJ9Q1Ygdqco/W7Nl6uZYWjkXFQPhBvUM6WdM7FAktiJRNzvJ1/n4x0aeG2/s6YuuFnS1kEbrE8SLOfOIi7qsj1yFoLKS6n4Wr0HnBkzFUAGUHXh14xEqcEUA60+/hBJilEcBzjg9CPzdWpB5Gg46NWATsPLALkI1caddSPOCFLDMpTBNSX3QBUu9GaBT0y25aEH6QgKX3QSxXm4GpfSpavmdIWmTpMtR3VnklIq3Jw55mLJxUpmEslrUaj9TrF1bQYgd0WOubjT8I+OsOsrSsUhswQsW8VDr1f+sccaoeCWktzNtbNyiJuKmoWBkSZarKDhSXAO85IZ81eYiwXNq9DRt0No9W5H1EWpWfiZruhCWpx8xVVOrGE0rxQWQcoSWYhCPPS/wBIcVJnucq1VFuFuB++EFl4KYUgrKwdWfj/AGpy5xasLDD4kggzVcilLX03QLcYSOy8SSXxM4X9s61pSlfjDp2QAreqDd+hGpp/d4WXsqUzTJiCAUlGZUt05S7Au7FgdLQyjAZuw5q5bKxEzM3izn5r+/KByNiJSnKvEOp/ampBrwBVR2BaJwmxJCJmdCkllGxBqcwY5Xq5OkEnSMLMKSFpdKkkV1BcUb384dBA9mJZmBffoJdynPLq93ZViHPnBBsbBoVm7xAa/wCtFCovcF6+hguGwUoTlqTM8aWy5DQpcuHlkUY0r8Itjk4VKShashWX8Cg4qLBGU1q8O0cBIwmCEzOmcgNQpCyzqrUZXelC+kXXLwYJBmodZsylBxSm7zaB4JWGKjLSvMVGichDcgSGyvYG1GNINipOHBC15hlKUjcc1okOA5qHDe+DUXIwZBl97QkMQmZR6p/y8t4YCZUl1LK1OaqEtwWF/CAzD3cqSmTh+8UMs1ayBUhZ0ChXOAL8teEUxGNkLUEHvypVRQVoz1mFy3zg+UjDnCrWVJ7zMAbJZxulrgNQN15xXaOMwv7OZKWctgZZfyZTw3hES8yWE3gHUyd3l3nH5ROI2fLUAoyFOk03g7imZwS/nyi+1yxZsvArSEgEBqES1PugmhCnehpq1qwpith4MSv2hlqfLmUFF1M+8nK7MNGZxxj006XmBzYfPfxLQTxoTVqnoxjOw4kz0qCpJUqQ4IUp1BzyZKrf1jUueRY86nYMgJdWJDGxEtYTrRyGJccRrBf0Xg8pHfgqLMsaclAkPG+nakuUCkyVplhw+VJSoAqBBL2FbjWrxlbSn4OYgKV3qa+wEFrgXWSU7uhaka7rWcjLRsBBTTESc3AqAHkcz+6Jw/ZsKoZ0tKq6uKDiD8oPLwOCU+XFrRymSvK6TFZ+wELBy4zDqapfOmjs5dLCtOFqxrff/Bjldi5/dBaZZWcxBCQ4ysCFJJvqGvaEf8PYlP8A5acOiD8hDZ7NLS5RNkKAqMs1INQ71LD10jXwOyMSZS0mekKI3B3gPEFykvrzqBB3ezjzS9m4lP8Ak4gfyK+kQMTiEipxCePjjfwvZfFgl5pRzSpZfzDQVOy8YGdcxxcmcoAgPUDK7VtF3RYwsN2gxSSyZ00tpUinEEGHE9rMZ/6nkZSPmiGwrGJmDMublBc76iCOFHppp5QrN7Qz5C5iFma2bdeYSQl3ABIsRr/WL5+l+om9qsXxSeXco0Zz4Na+sdAkdsJwTVSjQg77E2rQcQdPa6R0Zs9Hfb6zNlN4QK8g9OHrAllSnAcHj06w3Lm5SxLgB63IL/D5xYqSeUcndmyZKq5lV+7jgfnaOkYdCH4cOHKlWhiZKqxJZmpx0jjLErKsEBq3ckN1pVuEZJHuh7KCa0sBXq5J5tAZeKWczSSCGoS4PRmesaGJxJUjMkuKul7EVLv4Sfu8Z6NrsACkBRIFiSbDjf3tVqQxm2RdEqfmUGSGDjdPAbpzEtdnYQTDyphVvrYFm8IvX2Ws7X0Grwrh9rzXUDKULZSEjKrzfnq14NM2mlbpBUDo2ahFrAB+I+MXI2Bz8NME3dXmluHudahiSLUtpCWI7NKUtQD5S4sSGZhQjgTeLYyVMLlMyYCgvRRKTW13I8nFYFNWpS6BYJQGSWAKg6gEkF0l2Bfh5FkrNsaMrZRQp0jRiDRJB18L5nfUXgqkAuFLAlqL5QUjKwytQ6uHN3jEGEmAZ8qlHKHAVlcvc1KXACavpRqwReDzZViWQDUpegOtizimgbk0bnQxev0YlbOlJKmmrUlasxTmUTdiKDrp1gOGkYNO6FFKkuosVvQu/gL+Wj6PB9nYeYKLAIdyXc1uKps/F4S2n2ZzBZl5k5izLZTAElwoZSCAaVLV0Ma7PbPd6OYWVhpe+FAvdwt3KaGqaKiMbj8LlUJisyUCroWVJzUBBZyX1uPfGbgsHMlysi1Cik5SASQEnNYqZiwF7EhodnYOWoOwBF1NUh3YNXj7mgyeTt+o7ZU/BySTLWndFd1VHIAzE6lQFD5RoYpciYllhJYvRLMbuCSGs99IwhsErFJj1qyLpcFqGmhuzgFnhnCdlEIcZVF2ck1cHM4Lgg9L6w2T51S3w0Bj5Cl5VbyqgOhL0ISWL/vDyMDmYqUF+E5kpC05sgpvElJu+6SYXldlmzZVzglRqlwz8Q4Je9Xq9XiMX2WM0EFc0vluE3T7Q3d1TO7cYs6fJ3q8CJ2xmmN3K6nxApKXzUzBIJGhdvhDM3axQmce6URLfvEhYzChNUs7kBwdQXcwrI7HKSA02cwILAtboHi83ssokBS1rCQQy1KdlAhqJG7WzwZ0reoqO1khaAUhZKm3ASSCXpRJA+/LLX2lwYm/rJM1CiDvCda9CEgVcNaHcf2elSJTzJa+7epTmLGw9uhjzCNiYSaoCXMnEqsD3YPnW/W8X9q5+2xK2vg3SJcyfKSommdJCTzC00B4wti5+BmgoMxSSLLyJuFGroLkFzparQrieyMqWxUubeoZIvqX09WeDYfCSpAzgUYA5t5z4uFAaU5C5h4+haCjsxJW2XGSiC7brEsz3NC3nHL7KLBIlzpag1N8JUQdCASG90aSNmSVZlGWhxyCbhxRuMZ+28KpUvO6SpIFGChe6XDh7tX3wy3yuAZGx8WlRyhizVmJLpANGBL8hFV7DnozBOGmENQ5M2U6lKkBuPu4QrhMcVqTmCSM1lJ4OXBDANQNGiJdFqRKSSlxQkPUprvWZrcxRo1tZyFh36UpCUzg1KpLEltCkUo/XWNTB/nRSQrvkuXdCgkh3JOU3vxEUk4pXd94CtOUOE96v2lEUddSAHIhbE7fmImJSmYpiRvZruWIIJIpb1i+fpATu0OJStSe/ms/tEgivCogmK7XTiN2etKs1nSQBycV41+cMo2riVOsLdiRlUkEkAO4ID82b1iMPtmZMUtKshytUIBy7zEF0mhbhpFx4G+ycztpO0II5pQfXc++cdDMzaCgoZ5csgiiu6lUYgbwyuRzBo8dBx4O+31ibKKkqapTUctfL74wGStShUsNPWDSZJkn9WCUaoBtWuR9P3NDaBSsgzMUlBUQPNj6uTwjg9QtDQEPwpaoqOFPdA14cEFrM5AiSA4DP8qfSIloIOoiBWagihG6UszUalGL6aRWTsxGgIq5LCp0++ZjTEkGthqOXH41jNxchSU5TUBmPKz8i3vhgsW/NJKS6lhL3JUPrETMTISWCwdfCT8IwxJSkGqjocwoL3biTflBBjCAFJyFLsw04NDjGtBW2pJ8JUWpRCv7V42MUO2pRp3aldWp7zGHittlKiFIIqMqn3V8QCQ2YajnqIEjFomhWQ+Esat0LuzHjqxhZ1uy+0CX/ZhLV3lhxcWB1D+sJ4jtHMdRR3ISLHKr/cx/tGRiMPlUFILFTpG7YGt7sDTk44VPhMKtW73ZLCimLj1fjCNDmdsZjslSc1KJlioNH3jYa115iLHa+KWmkzKcxS+VFKOl05X4As3HUQ0eySFEKWkJIOgALvfdNKAaxoydhpdRMwjNQ7oDhmY1rFsOVgKx8+maYsX8FNQLFLuAT5p5h1p3aLESl5VKWt1smpDpCeYoTqCHfzj2uG2NKGpUWavADimp8+MWnbCkrcGW733S/wD3DSDujXb1POYLa0yYgLCpo4pzGmh4fbQtj9tzkMlOdyUhK1LW1WzE71G4U6NHqE7HlJoN16MSNASAyidC99AdIqdl4cNmUNCHWkauCOT6VFLQbDleKkflBxKJpSsJUlKiCFAvRxcM9Wj0GB7d96BuMdQ5oGUSa0Phs79YYnbBwmfvAZaFF94rq9HLuDwiqdm4dJJGIQH3VMsdOLjhFb0+BnVCO0fyizEoSqUSUkAkHMCApmqxHF2PDpAB+ULOEBN1KIY5nSaF3QDQvxcVpGhM2ZhSx71JKrFBTV1Px3nUm9XIMRhlYIgATUhzZWUbw6mhD9ajjB/bnweU4zaROVSpSCHBdSQsJBIDjNb3aGsQrtJiJRSqmRRAUQgCpzAOXIIYC5F415Oz0kMkhabBldQ3pFpez0JcFKw/AluGgMEsWV4XHduFKmqSrItAUWcDTjcXo49IXT2jCi3d+QSlWtrJj6GvYeGmHwJL31J9/wAoovstIYtToeN9OPN433dPhm9NeBRtVJXkVKUwNgLOzG7AfSNA4uWAhExJSFndqGpcuW+Mein9jgrwrAt7J4gmoU9qefSMvGdiVKKcwfI9QQkFwmuh0HDXlGt6azlhOdhZadVJzJIeppXVjx4xfD7PlJJ/WgFj4gG0NwHaj+pqxg69gKQkAUCW3VKAcuBukkizh1MHN4XVgyAbhQGWoBBS7NeoASL8Xfifq/HYvA5kJSjESQtJJJdXkUuAQ3X2RzemG7PHOkzFyJqcrHOSSSKOAA4FAGzaV4RCJbumxqKauUgbwLhnzVFwb0EDwGDWiXl8QJWUORWpSxrS3Cr0EK/Dg7PZVEpUgpJch6gh2IYaPaM/Hol4dyVlOdQUUyiSoliAakMnjeGMQQJb94QkuMxDqQVEhyKEJZ70pcEQGdPmKCULUxSAFJAYKGa4a7hLUPA6iDlcFe+E8BXdmoLcaku7AuLcPeG6HVyZiQQlVd1SSS6CAHIYGjlunJ46Nc/THD6aiY/Ii78vxahvxXDaiF8Vs/M6kDePjRTe5g2C2sbHpDE9LstNxfoNeo+HlFgsHd1AFetaMa9KcQxji9bPl4gKDglw9D4gRcK4H7qIZIerMbtVqQPFYQk50EBbVNcqwPxNqC4CrhyDwiJOJz6ENRQ1SW1GorcUiA6JzKdm0b75PDsoJUcqgP3eaeXS0ZqkAXYv9GccIawy89KZhY69K6GIrYrYqFOCkFwW87g+bR5mZ2dUhZClEJJ3XL6db9fWPaSJpW6TcN50v8o6dIExFfEBf319xh0XplfN53ZVRmBXfkSz4pbKAU6cpsss6aFhDWC7LS0KzGhFikGo4VJoAW8npaPThw41Bsf7VhKfjFpmJHdAyyKrzAEHTdIqOb62g2jtgMjZ6E1CXJL1+nX4wyAdGroB/SLLxwGg/tXSEZ+1ZhfIAOrv931g5PEOzEhIdbARnzNqIcBCAq1aWPCvwjJxOZV1lRNTWlDanHlw6xOYUDEEvpS3V309IcZtaE7GrJ3WA5OD0qOv2YuZzlJJIZVRUhuDcOel+mcJxTvXb6i9bVHrEnHUqnKNDYm3O7aj3PDjOr7XwQSozEbtXozAlOWjpGWmlXBq7xjYxJcFJelQrKoGz0yUdrAi/BgHMTtHNShu1DqXNH97QI7PXM3glwOjP8/KHukcrt+GfP2OiYHJKS4JagLAC7u5DUf2QY6f2al5XQVhTkZwaAKJd6l6Ejz9W52Eyhi+blYcjzv93B3EXfXO9ecAbP2UJaSkK8TO7FmOYdLe+LY/Zb5UaFVG4sOPAAekElyiKBzDuwNpyDiMhWl0hkk2Us+LIohtOIJejwy23T0dXdwY2FsSdh5gOcIkAbyS6lLWXDlrVbXk0eqRtWXxHmQPjFkhi4APWAT8MlVSgeloLy9M4TMxMo6P0Po13hf8+SxKc4y9bXo4rTyiUYZKC9uABPwrEzxMUKBSR7z5m33WDFtZe1tspBSgzmUpSWCjugPU0Y2BFdSIzMD2wkzVJT3asyuh0JapFaW5waf2YJmd4oKJZhmNRdgLgAP9vCy+yKDMzKQrUqCaBRL+YLl46SSRztutOdtqXKUErCkkkAHdattXa1W1hjB9okEqDkgAFyRYs1iQB15xm/omWqWy0Ldiagk5myXfKaDg7nRg0S9jSgdwEOBxdnB3n3rpFDmal9M5DtegWtCw+UnmwV84EcJIN0+WRh5teFMZtFMvKSFEswoSWFuWurCMSV21UXSod2oqISlQLsCz1YWB1vGe3w33T7ehXs2QXO6Hvu3fi4rFU7JkpG6PQUFuTCw9BGGrZ6txX5zNVnOcOXdKgFMctDQ2FoFh0qIVnVqDROW1AQ5N3FA7Ec4Z0+2b1enpMPsuUt6Hz/qY6MrZstKfG5UlalAkuMqgoB7EFiRzPFzEQ2VTPt7TCzigi2X7t5v5EcI7FSQCCHY2INtafH+0KypoIBahZxwfXlV4ekqplUxEYdlZK6sbmyh7Rs7fj0I1EdisCJn7kxNUqDfPxI4g2is2UA6VORfy49R8ucWlrPhUXF0qFFCwfrUPx9YkSTPdWRQCJrHdfdmD8SCT6h3HvgkvMC4DKavXodHeG8TJTMHdzBW6SCxp7Us6EapuIRClJUETCCs+FVs4FiGHioHT1IpQQOzMVuhYZwQR1BykXsQTET8cykqSPHcXqKaa2EIgFPsuk3ynUcjYu2scjDgpahFG0ZuIFjDGbrsdiAVCYBwBUNHs96XB4Foz8dMWHa5sQ5vrDkuZkdKmarsQQRZ+erxC8Kq6N9J1BdtGIv8AHyiwa84takuCupq7AGgZxy84o+hch76jXQ/OPQDY65p/D/IWA+sKK7PTHytvEUBb/UHINq8vKFnlmHCFnFQNfLXnFAVAGrMHL24eY+sbknsxMSolm5Zkn03iRVvQwHG7CNCtaU+RPrlce6KYL3ScRjpxCXqVV5UNL0+fCNDZ+zwplBairpToSbeUaWzOySDvd4hZuAXA8xqI1zhRLYd5JB4OeVhU8IurPodE6/nqIDAFQ8aUkeFkpApqaFzQiM3HYCamiFoANwCB5uw9wjeMtapiZaGUSTmIoEBszqzJBL2oTeD7VwqcLKKko71f71herDSDI6Xptjwq9lzvwk/wl79NYGrZ822Ug8yA3VzSPQ7G7SzlryzAlGUVCCAkVYUygu+iurx6rZuKCkkkk1NwxuT84rkcZ/Ql+6+dfoCcUKSFSkqNQe9l2IA0UXZiW5x51H5OscCMqUciJqOlKx9tWQbW5j6wjiJUgE50yrOXCQ17mjUhnXjpP6Mj5zL7J7Y3QmYXY3n+TFyRYD1jTwex9qSgMxSVOQreQQxFCwAOZ+dRHrPzLCEhQyhrFMw6cKtDTStFW/fHvgvVrfY8Ri/z6Wkn2g1gg3VvNb2a1YwRM7GPRZIrdKQdGLDzDP6Wj1syUkggLSXs5+hhOZstbnLMTy+wPukWjtYAVju9/aju8uoTmzdAzDS5gEzF48K3VSVh9Qp25kG/15R6iXhZhAzMWGimfyKfnFiBbI/+n5tDq7WInEYrKCpKB+IM/Hwlhy0OsDK5xbOhIs5H2Ov0jS2ntaRhgnPmQVkhILB8oKiXBNAPiOMZ0jtXh5icyVBQo5dVHs9KecWiz2CqTOUksmWo/wAJD+8t8DApmycQv/IkqDvvpPwD8YeRtrCqBJyFrnOKdSQGuPWDoxrvkKt0sWmEsRoRoRwh0ZCmH2FPdJMuUgpU4KFKS2mrO4cEGkaKOzTkFUtNC4Llwa1GXWpiUTFKuonzPyiokknXnU161rBrWHEdnkMXKmYg1LM7kFyzOx8omFF4Nwxci7PrHQrjwpi8fKlJdUyWkE1zKAv1PFoxNk9ppk3FLSJklUkeEJIUoAUBJSbXr0j1+DTKO6haK1Z6txY6Q6cEBdm1YCOTrjxvaLtgkAS5E6UJ6V+09EgFwd1W9al6QxsHay50somKQuYHUMlBl3cqhujirl5x6fEYRK0lCnyqDFiQ44Okgj1gOztiSZClKlSwkkMSCSSHze0TrWKzkhieShlyyauN9NxYg6K566wPFTUqSRNQsperppyIKTuqjYRNeAiYFKZIci5Fh5/IQh56ZiGIHeJX+FWqmrlWAzLbVmVyNDZWLZQprcCtj7vvjGzO2QhTlVxwIYdSR5xkfoFCy6ZpJFiA48iSHpFoxYd3MP72hdvgaPzDGL/oZIdQWkFVSSwJpxL6cLQRWwyRfervFnIPFmA8oCOziwT+sAfT6OS3lFq7TIw+UUmoPIFL8Pw0heZgiqpmJ6lcu3mbRSZsfECy0kcFAacKPAlYPED/ACpZA0B+G/7ucW0dsMjZYZs4IJt3qGLU0MVXgQBUtlAFJgtpZRMKGZNArIL+f+0xT9JBt5ExJ/hBHvIi1ZGjhTlBCFJpoFgN5NFkghbmZJSeaw/xu/KMtO1ZR1UG4p99H+xBhj5b+Iebj3kRasMALCiUzUZCp1K70jM7EmlAfFd9LQ7PxMpNFz1K/d7wq9Qh4zkTwosCCRWhf4ReImMJPwiAyAmugBPir7Z4mNGRjZLeIBtCQ/ppGGoDnEEHn6wI/P7TIC8qUgswCllgSdBoW6wAbXS9ESBdyEu135XgBlvxhUybUPl/aJHkpDkmaSTWra+gbkINJnSUqZc1JBF2YDk9vKMtcg2rW9Pm1IEuQtzvX0Nh0+9YtD0CdoYayVoP80WGPw7OFIpRs1eHpHmBIHtGXTWlPVXMjzhDvsxJJaWm/wDUPattWPSI69VN2vLJJQc9GypD+/z98K4jHTyN1CQwLAgB70ckgA2tAsHikKS6SG8gw6QY4pA9tP8AqEWh5Sf2bxU+cqfPWlKykoSEq3ZaSkhhumzmmrmsD2f2GXKlrSJqSVZboLDK5BG89yD5DS/rvzyX+NFL7wiF4tDeIHkKn0FY13DtjxOE7FYiWFNOBCwoKQCQhQIaoJqLUYWvCcnsvipGmYlQLodxxcpqQw4u/KPoaASHAPpHGSrhF3DthSXtSS+UrKf43SRf8WrRrYXGS8rpWkhq74J91oSXhlEXHmCR6PGFjNktMSrKljco8IOhIZ6HrrBpezlTXDgBuOkTHmjs1SwQAwZjYl+I53EdDqehOwzmC0zKpcDcS2X8O61BSNKQkpDKc+6F0YjNZQPKjxdKSeXujOumCkfesclTaH0iglK4/fmIImXEnJmgFzBpc9OlPL6RTL9/bxHd/f2BDqFmJSoMSCOGnviESkCgYdIAZfKIYdItRpMtIicghMoGh98QZSuvSBHSsDifI/SB30byhVibqUPSKzKC61Hll+agIkNMkA3bzEDXlFDAhiDqmbp7KS3ovSK/nnKb/wDrP9vfEtDn4OVV0g9QGEZhwMiYCpOmiHJpwGv9o2DixqF+aIEMTKD0AbTJ8miBGVKSlJ7lBJZt6ij0KhX4QJM5waKd6gkAvetg3qI0k42WS1uqCB6s0RMnSdch/lc/CIMyYqZoj1IEVSZo9keZ/p90jTGIkV8FP3R8oFidoSUJzZSuzJlyiol+AA95YRIjJ73MSpKW4BWrauOnDzgygovRAszqs4rQJ++UP4fGoUAQFJfQoYjq1H6EwTvxoF+SD9IkzQhb3T0BJen8NnjlSVH1eiVelrco0VYk6Jmn+U/OBrxitJU082/vEif5sv8Ae/0N84rO2YVtmCzltpyh5U5TFpcx+GU/SKy5y2rKW/8AC3ziRD9CptkJ6r09YErASpZSkplpUfClSw5/hBU5rwg20MZPCCEIKFEUVkKgmoqQ4fp8bH5Fj8QqTMUlSsygo5lVOZT1c3u44X5vYzbj7AnAkf5aR1/vB0y1tupSI+UbD7RFSt5QQolwAFutqsVuQjMzZgkm9rx9CmYCepISsTVgi2VRFC4zH8Wr8mpBGmiqXM1UB6f7YAuxeYSzOzlv9I90aeC7PiWGvxJDemoFh5CsPScMEBjb78oTjF/MgW3j6E3rqfOCKSiWneVQ6cfJi8D2ptcAlEpg11fSMyVhSt1WSPEo1P8AUtGdRybtkCiEgc1Bz6WiIy1M7C33eOh/lnXoEzMxAqKaE/MtF5skj2lf9P8AtiY6D7aJLxykkfU8+BgGO27NQQlJb9YlL1JYpUo3JD0jo6JVkY/tpipKykKSsOuq0hwyXA3W4a8TyhXYvb7FzpSlKUlJBV4U8DL0Lj2yPSOjo0xbSOyfym42YreUhspLBAoUp+vGPRbP7XYgTZstSkrCFKZSkjNRGeuRhctawiY6IbdeglbXWbhOvHQPxhuViyfZT7/rER0DpKakTifvm0Md3zPu+kdHQRpww4+2+kQqQBHR0aRSYpjSITPP2/1jo6JJzvp8frEevqfrHR0TKUk8T6xfMfxH1jo6JIMw8T6xVc48Y6OiKkueTDAMdHRBRc0gQEzzEx0RY+M7KSZqypZWom7q/pCP/wCMsGuYQoTCMqVNno5KwdLbojo6HurPbGns/wDJ1gZCgUyySLZlqPkwIDctY3Jq2tHR0ZakCUs8TGftjFKTKUxPD1jo6JPKG/l82gkrEKy5H3QfDpSOjoYxVkpcpB1I+xHR0dF1fKj/2Q==">
            <a:hlinkClick r:id="rId2"/>
          </p:cNvPr>
          <p:cNvSpPr>
            <a:spLocks noChangeAspect="1" noChangeArrowheads="1"/>
          </p:cNvSpPr>
          <p:nvPr/>
        </p:nvSpPr>
        <p:spPr bwMode="auto">
          <a:xfrm>
            <a:off x="155575" y="-1957388"/>
            <a:ext cx="634365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933056"/>
            <a:ext cx="3816424" cy="236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55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8592" y="3933056"/>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334888"/>
            <a:ext cx="7543800" cy="3886200"/>
          </a:xfrm>
        </p:spPr>
        <p:txBody>
          <a:bodyPr/>
          <a:lstStyle/>
          <a:p>
            <a:pPr algn="just"/>
            <a:r>
              <a:rPr lang="es-CL" b="1" dirty="0" smtClean="0"/>
              <a:t>Banco</a:t>
            </a:r>
            <a:r>
              <a:rPr lang="es-CL" dirty="0" smtClean="0"/>
              <a:t>: Escalón comprendido entre dos niveles. </a:t>
            </a:r>
            <a:r>
              <a:rPr lang="es-CL" dirty="0" smtClean="0"/>
              <a:t>Este escalón presenta dos caras descubiertas: una </a:t>
            </a:r>
            <a:r>
              <a:rPr lang="es-CL" dirty="0" smtClean="0"/>
              <a:t>cara superior horizontal </a:t>
            </a:r>
            <a:r>
              <a:rPr lang="es-CL" dirty="0" smtClean="0"/>
              <a:t>(berma), y </a:t>
            </a:r>
            <a:r>
              <a:rPr lang="es-CL" dirty="0" smtClean="0"/>
              <a:t>una </a:t>
            </a:r>
            <a:r>
              <a:rPr lang="es-CL" dirty="0" smtClean="0"/>
              <a:t>cara vertical que representa la </a:t>
            </a:r>
            <a:r>
              <a:rPr lang="es-CL" dirty="0" smtClean="0"/>
              <a:t>altura de los </a:t>
            </a:r>
            <a:r>
              <a:rPr lang="es-CL" dirty="0" smtClean="0"/>
              <a:t>bancos (DAND. 16 </a:t>
            </a:r>
            <a:r>
              <a:rPr lang="es-CL" dirty="0" err="1" smtClean="0"/>
              <a:t>mts</a:t>
            </a:r>
            <a:r>
              <a:rPr lang="es-CL" dirty="0" smtClean="0"/>
              <a:t>.) </a:t>
            </a:r>
            <a:endParaRPr lang="es-CL" dirty="0"/>
          </a:p>
          <a:p>
            <a:pPr marL="114300" indent="0" algn="just">
              <a:buNone/>
            </a:pPr>
            <a:endParaRPr lang="es-CL" dirty="0" smtClean="0"/>
          </a:p>
          <a:p>
            <a:pPr algn="just"/>
            <a:endParaRPr lang="es-CL" dirty="0"/>
          </a:p>
        </p:txBody>
      </p:sp>
    </p:spTree>
    <p:extLst>
      <p:ext uri="{BB962C8B-B14F-4D97-AF65-F5344CB8AC3E}">
        <p14:creationId xmlns:p14="http://schemas.microsoft.com/office/powerpoint/2010/main" val="3293725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p:txBody>
          <a:bodyPr/>
          <a:lstStyle/>
          <a:p>
            <a:pPr algn="just"/>
            <a:r>
              <a:rPr lang="es-CL" b="1" dirty="0" smtClean="0"/>
              <a:t>Altura de banco</a:t>
            </a:r>
            <a:r>
              <a:rPr lang="es-CL" dirty="0" smtClean="0"/>
              <a:t>: Es la distancia vertical entre dos niveles , desde la pata del banco hasta la cresta. Se establece a partir de las dimensiones de los equipos de perforación y las características del macizo rocoso.</a:t>
            </a:r>
          </a:p>
          <a:p>
            <a:pPr algn="just"/>
            <a:endParaRPr lang="es-CL" dirty="0"/>
          </a:p>
          <a:p>
            <a:pPr algn="just"/>
            <a:r>
              <a:rPr lang="es-CL" dirty="0" smtClean="0"/>
              <a:t>La selección de la altura optima depende de:</a:t>
            </a:r>
          </a:p>
          <a:p>
            <a:pPr marL="114300" indent="0" algn="just">
              <a:buNone/>
            </a:pPr>
            <a:r>
              <a:rPr lang="es-CL" dirty="0" smtClean="0"/>
              <a:t>Estudios geológicos y geotécnicos que incluyen el aspecto de seguridad.</a:t>
            </a:r>
          </a:p>
        </p:txBody>
      </p:sp>
    </p:spTree>
    <p:extLst>
      <p:ext uri="{BB962C8B-B14F-4D97-AF65-F5344CB8AC3E}">
        <p14:creationId xmlns:p14="http://schemas.microsoft.com/office/powerpoint/2010/main" val="3955335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p:txBody>
          <a:bodyPr/>
          <a:lstStyle/>
          <a:p>
            <a:pPr marL="114300" indent="0" algn="just">
              <a:buNone/>
            </a:pPr>
            <a:r>
              <a:rPr lang="es-CL" b="1" dirty="0" smtClean="0"/>
              <a:t>Ventajas de un banco de gran altura:</a:t>
            </a:r>
          </a:p>
          <a:p>
            <a:pPr marL="114300" indent="0" algn="just">
              <a:buNone/>
            </a:pPr>
            <a:endParaRPr lang="es-CL" dirty="0" smtClean="0"/>
          </a:p>
          <a:p>
            <a:pPr algn="just"/>
            <a:r>
              <a:rPr lang="es-CL" dirty="0" smtClean="0"/>
              <a:t>Mayor rendimiento de la perforación (cambio posición).</a:t>
            </a:r>
          </a:p>
          <a:p>
            <a:pPr algn="just"/>
            <a:r>
              <a:rPr lang="es-CL" dirty="0" smtClean="0"/>
              <a:t>Mejora rendimientos de los equipos de carguío (desplazamiento).</a:t>
            </a:r>
          </a:p>
          <a:p>
            <a:pPr algn="just"/>
            <a:r>
              <a:rPr lang="es-CL" dirty="0" smtClean="0"/>
              <a:t>Menor numero de bancos, mayor concentración y eficiencia del equipo.</a:t>
            </a:r>
          </a:p>
          <a:p>
            <a:pPr marL="114300" indent="0" algn="just">
              <a:buNone/>
            </a:pPr>
            <a:endParaRPr lang="es-CL" dirty="0"/>
          </a:p>
        </p:txBody>
      </p:sp>
    </p:spTree>
    <p:extLst>
      <p:ext uri="{BB962C8B-B14F-4D97-AF65-F5344CB8AC3E}">
        <p14:creationId xmlns:p14="http://schemas.microsoft.com/office/powerpoint/2010/main" val="3176928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p:txBody>
          <a:bodyPr>
            <a:normAutofit lnSpcReduction="10000"/>
          </a:bodyPr>
          <a:lstStyle/>
          <a:p>
            <a:pPr marL="114300" indent="0" algn="just">
              <a:buNone/>
            </a:pPr>
            <a:r>
              <a:rPr lang="es-CL" b="1" dirty="0" smtClean="0"/>
              <a:t>Ventajas de bancos de alturas pequeñas:</a:t>
            </a:r>
          </a:p>
          <a:p>
            <a:pPr marL="114300" indent="0" algn="just">
              <a:buNone/>
            </a:pPr>
            <a:endParaRPr lang="es-CL" dirty="0" smtClean="0"/>
          </a:p>
          <a:p>
            <a:pPr algn="just"/>
            <a:r>
              <a:rPr lang="es-CL" dirty="0" smtClean="0"/>
              <a:t>Mejores condiciones de seguridad para las personas y equipos.</a:t>
            </a:r>
          </a:p>
          <a:p>
            <a:pPr algn="just"/>
            <a:r>
              <a:rPr lang="es-CL" dirty="0" smtClean="0"/>
              <a:t>Mas efectivo el control de las desviaciones de los barrenos.</a:t>
            </a:r>
          </a:p>
          <a:p>
            <a:pPr algn="just"/>
            <a:r>
              <a:rPr lang="es-CL" dirty="0" smtClean="0"/>
              <a:t>Mayor control sobre la fragmentación de la roca en la tronadura.</a:t>
            </a:r>
          </a:p>
          <a:p>
            <a:pPr algn="just"/>
            <a:r>
              <a:rPr lang="es-CL" dirty="0" smtClean="0"/>
              <a:t>Mayor rapidez en la ejecución de rampas de acceso entre bancos.</a:t>
            </a:r>
          </a:p>
        </p:txBody>
      </p:sp>
    </p:spTree>
    <p:extLst>
      <p:ext uri="{BB962C8B-B14F-4D97-AF65-F5344CB8AC3E}">
        <p14:creationId xmlns:p14="http://schemas.microsoft.com/office/powerpoint/2010/main" val="3848657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74576" y="4572000"/>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642966"/>
            <a:ext cx="7543800" cy="3886200"/>
          </a:xfrm>
        </p:spPr>
        <p:txBody>
          <a:bodyPr/>
          <a:lstStyle/>
          <a:p>
            <a:pPr algn="just"/>
            <a:r>
              <a:rPr lang="es-CL" b="1" dirty="0" smtClean="0"/>
              <a:t>Talud de banco</a:t>
            </a:r>
            <a:r>
              <a:rPr lang="es-CL" dirty="0" smtClean="0"/>
              <a:t>: Es el ángulo delimitado entre la horizontal y la línea de máxima pendiente de la cara del banco.</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36" y="2306459"/>
            <a:ext cx="3286148" cy="23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368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02568" y="4653136"/>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457200" y="260648"/>
            <a:ext cx="8229600" cy="4988768"/>
          </a:xfrm>
        </p:spPr>
        <p:txBody>
          <a:bodyPr>
            <a:normAutofit/>
          </a:bodyPr>
          <a:lstStyle/>
          <a:p>
            <a:pPr algn="just"/>
            <a:r>
              <a:rPr lang="es-CL" b="1" dirty="0" smtClean="0"/>
              <a:t>Talud de trabajo</a:t>
            </a:r>
            <a:r>
              <a:rPr lang="es-CL" dirty="0" smtClean="0"/>
              <a:t>: Es el ángulo determinado por las patas de los bancos entre los cuales se encuentran plataformas de trabajo.</a:t>
            </a:r>
          </a:p>
          <a:p>
            <a:pPr algn="just"/>
            <a:endParaRPr lang="es-CL" dirty="0"/>
          </a:p>
          <a:p>
            <a:pPr algn="just"/>
            <a:endParaRPr lang="es-CL" dirty="0" smtClean="0"/>
          </a:p>
          <a:p>
            <a:pPr algn="just"/>
            <a:endParaRPr lang="es-CL" dirty="0"/>
          </a:p>
          <a:p>
            <a:pPr algn="just"/>
            <a:endParaRPr lang="es-CL" dirty="0" smtClean="0"/>
          </a:p>
          <a:p>
            <a:pPr algn="just"/>
            <a:r>
              <a:rPr lang="es-CL" b="1" dirty="0" smtClean="0"/>
              <a:t>Talud final de explotación</a:t>
            </a:r>
            <a:r>
              <a:rPr lang="es-CL" dirty="0" smtClean="0"/>
              <a:t>: Angulo de talud estable delimitado por la horizontal y la línea que une la pata del banco inferior y la cresta del </a:t>
            </a:r>
            <a:r>
              <a:rPr lang="es-CL" dirty="0" smtClean="0"/>
              <a:t>banco superior</a:t>
            </a:r>
            <a:r>
              <a:rPr lang="es-CL" dirty="0" smtClean="0"/>
              <a:t>.</a:t>
            </a:r>
            <a:endParaRPr lang="es-C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700808"/>
            <a:ext cx="3744416" cy="190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67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02568" y="4781128"/>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571528"/>
            <a:ext cx="7543800" cy="3886200"/>
          </a:xfrm>
        </p:spPr>
        <p:txBody>
          <a:bodyPr/>
          <a:lstStyle/>
          <a:p>
            <a:pPr algn="just"/>
            <a:r>
              <a:rPr lang="es-CL" b="1" dirty="0" smtClean="0"/>
              <a:t>Rampa</a:t>
            </a:r>
            <a:r>
              <a:rPr lang="es-CL" dirty="0" smtClean="0"/>
              <a:t>: Es </a:t>
            </a:r>
            <a:r>
              <a:rPr lang="es-CL" dirty="0"/>
              <a:t>el camino en pendiente que permite el tránsito de equipos desde la superficie a los diferentes bancos en extracción. Tiene un ancho útil de 25 m, de manera de permitir la circulación segura de camiones de gran tonelaje en ambos </a:t>
            </a:r>
            <a:r>
              <a:rPr lang="es-CL" dirty="0" smtClean="0"/>
              <a:t>sentidos.</a:t>
            </a:r>
            <a:endParaRPr lang="es-C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08" y="2420888"/>
            <a:ext cx="50292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157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6584" y="4637112"/>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785842"/>
            <a:ext cx="7543800" cy="3886200"/>
          </a:xfrm>
        </p:spPr>
        <p:txBody>
          <a:bodyPr/>
          <a:lstStyle/>
          <a:p>
            <a:pPr algn="just"/>
            <a:r>
              <a:rPr lang="es-CL" b="1" dirty="0" smtClean="0"/>
              <a:t>Pendiente</a:t>
            </a:r>
            <a:r>
              <a:rPr lang="es-CL" dirty="0" smtClean="0"/>
              <a:t>: Es la inclinación del terreno con respecto al plano horizontal. La pendiente recomendada para la construcción de rampas es de un 8%.</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08" y="2400309"/>
            <a:ext cx="4762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54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678820" y="433858"/>
            <a:ext cx="8429684" cy="762894"/>
          </a:xfrm>
        </p:spPr>
        <p:txBody>
          <a:bodyPr>
            <a:normAutofit/>
          </a:bodyPr>
          <a:lstStyle/>
          <a:p>
            <a:r>
              <a:rPr lang="es-CL" sz="3600" dirty="0" smtClean="0"/>
              <a:t>METODOS DE EXPLOTACION II (RAJO)</a:t>
            </a:r>
            <a:endParaRPr lang="es-CL" sz="3600" dirty="0"/>
          </a:p>
        </p:txBody>
      </p:sp>
      <p:sp>
        <p:nvSpPr>
          <p:cNvPr id="3" name="2 Marcador de contenido"/>
          <p:cNvSpPr>
            <a:spLocks noGrp="1"/>
          </p:cNvSpPr>
          <p:nvPr>
            <p:ph idx="1"/>
          </p:nvPr>
        </p:nvSpPr>
        <p:spPr>
          <a:xfrm>
            <a:off x="556592" y="1190458"/>
            <a:ext cx="7543800" cy="3318662"/>
          </a:xfrm>
        </p:spPr>
        <p:txBody>
          <a:bodyPr>
            <a:noAutofit/>
          </a:bodyPr>
          <a:lstStyle/>
          <a:p>
            <a:pPr marL="114300" indent="0" algn="just">
              <a:buNone/>
            </a:pPr>
            <a:r>
              <a:rPr lang="es-CL" b="1" dirty="0" smtClean="0"/>
              <a:t>DESCRIPCION DE LA ASIGNATURA:</a:t>
            </a:r>
          </a:p>
          <a:p>
            <a:pPr marL="114300" indent="0" algn="just">
              <a:buNone/>
            </a:pPr>
            <a:endParaRPr lang="es-CL" sz="2000" dirty="0"/>
          </a:p>
          <a:p>
            <a:pPr marL="114300" indent="0" algn="just">
              <a:buNone/>
            </a:pPr>
            <a:r>
              <a:rPr lang="es-ES_tradnl" dirty="0"/>
              <a:t>Esta asignatura comprende, todos los procesos involucrados en la explotación de un yacimiento por el sistema denominado Rajo Abierto, considerando tanto los temas de </a:t>
            </a:r>
            <a:r>
              <a:rPr lang="es-ES_tradnl" b="1" dirty="0"/>
              <a:t>planificación</a:t>
            </a:r>
            <a:r>
              <a:rPr lang="es-ES_tradnl" dirty="0"/>
              <a:t> y </a:t>
            </a:r>
            <a:r>
              <a:rPr lang="es-ES_tradnl" b="1" dirty="0"/>
              <a:t>operación</a:t>
            </a:r>
            <a:r>
              <a:rPr lang="es-ES_tradnl" dirty="0"/>
              <a:t>, como de </a:t>
            </a:r>
            <a:r>
              <a:rPr lang="es-ES_tradnl" b="1" dirty="0"/>
              <a:t>mantención</a:t>
            </a:r>
            <a:r>
              <a:rPr lang="es-ES_tradnl" dirty="0"/>
              <a:t>.</a:t>
            </a:r>
            <a:endParaRPr lang="es-CL" dirty="0"/>
          </a:p>
          <a:p>
            <a:pPr marL="114300" indent="0" algn="just">
              <a:buNone/>
            </a:pPr>
            <a:endParaRPr lang="es-CL" sz="2000" dirty="0"/>
          </a:p>
        </p:txBody>
      </p:sp>
    </p:spTree>
    <p:extLst>
      <p:ext uri="{BB962C8B-B14F-4D97-AF65-F5344CB8AC3E}">
        <p14:creationId xmlns:p14="http://schemas.microsoft.com/office/powerpoint/2010/main" val="1841811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077072"/>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169168"/>
            <a:ext cx="7543800" cy="3886200"/>
          </a:xfrm>
        </p:spPr>
        <p:txBody>
          <a:bodyPr/>
          <a:lstStyle/>
          <a:p>
            <a:pPr algn="just"/>
            <a:r>
              <a:rPr lang="es-CL" b="1" dirty="0" smtClean="0"/>
              <a:t>Bermas</a:t>
            </a:r>
            <a:r>
              <a:rPr lang="es-CL" dirty="0" smtClean="0"/>
              <a:t>: Existen varios tipos de bermas. </a:t>
            </a:r>
            <a:endParaRPr lang="es-CL" dirty="0" smtClean="0"/>
          </a:p>
          <a:p>
            <a:pPr marL="273050" indent="0" algn="just">
              <a:buNone/>
            </a:pPr>
            <a:r>
              <a:rPr lang="es-CL" b="1" dirty="0" smtClean="0"/>
              <a:t>Bermas de contención:</a:t>
            </a:r>
            <a:r>
              <a:rPr lang="es-CL" dirty="0" smtClean="0"/>
              <a:t> Son bermas angostas que se encuentran dos o tres bancos mas arriba del banco de producción y su finalidad es la de detener </a:t>
            </a:r>
            <a:r>
              <a:rPr lang="es-CL" dirty="0" smtClean="0"/>
              <a:t>y almacenar los materiales que puedan desprenderse de los </a:t>
            </a:r>
            <a:r>
              <a:rPr lang="es-CL" dirty="0" smtClean="0"/>
              <a:t>bancos superiores.</a:t>
            </a:r>
            <a:endParaRPr lang="es-CL" dirty="0"/>
          </a:p>
        </p:txBody>
      </p:sp>
    </p:spTree>
    <p:extLst>
      <p:ext uri="{BB962C8B-B14F-4D97-AF65-F5344CB8AC3E}">
        <p14:creationId xmlns:p14="http://schemas.microsoft.com/office/powerpoint/2010/main" val="256953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0560" y="4637112"/>
            <a:ext cx="6781800" cy="1600200"/>
          </a:xfrm>
        </p:spPr>
        <p:txBody>
          <a:bodyPr>
            <a:normAutofit/>
          </a:bodyPr>
          <a:lstStyle/>
          <a:p>
            <a:r>
              <a:rPr lang="es-CL" sz="4400" dirty="0" smtClean="0"/>
              <a:t>Elementos que componen un rajo</a:t>
            </a:r>
            <a:endParaRPr lang="es-CL" sz="4400" dirty="0"/>
          </a:p>
        </p:txBody>
      </p:sp>
      <p:sp>
        <p:nvSpPr>
          <p:cNvPr id="3" name="2 Marcador de contenido"/>
          <p:cNvSpPr>
            <a:spLocks noGrp="1"/>
          </p:cNvSpPr>
          <p:nvPr>
            <p:ph idx="1"/>
          </p:nvPr>
        </p:nvSpPr>
        <p:spPr>
          <a:xfrm>
            <a:off x="762000" y="-745232"/>
            <a:ext cx="7543800" cy="3886200"/>
          </a:xfrm>
        </p:spPr>
        <p:txBody>
          <a:bodyPr/>
          <a:lstStyle/>
          <a:p>
            <a:pPr algn="just"/>
            <a:r>
              <a:rPr lang="es-CL" dirty="0" smtClean="0"/>
              <a:t>Están las</a:t>
            </a:r>
            <a:r>
              <a:rPr lang="es-CL" b="1" dirty="0" smtClean="0"/>
              <a:t> bermas de seguridad</a:t>
            </a:r>
            <a:r>
              <a:rPr lang="es-CL" dirty="0" smtClean="0"/>
              <a:t>, </a:t>
            </a:r>
            <a:r>
              <a:rPr lang="es-CL" b="1" dirty="0" smtClean="0"/>
              <a:t>bermas </a:t>
            </a:r>
            <a:r>
              <a:rPr lang="es-CL" dirty="0" smtClean="0"/>
              <a:t>de transporte y </a:t>
            </a:r>
            <a:r>
              <a:rPr lang="es-CL" b="1" dirty="0" smtClean="0"/>
              <a:t>bermas</a:t>
            </a:r>
            <a:r>
              <a:rPr lang="es-CL" dirty="0" smtClean="0"/>
              <a:t> de Carguío. </a:t>
            </a:r>
            <a:endParaRPr lang="es-CL" dirty="0"/>
          </a:p>
        </p:txBody>
      </p:sp>
      <p:pic>
        <p:nvPicPr>
          <p:cNvPr id="5122" name="Picture 2" descr="http://www.ingenieroenminas.com/wp-content/uploads/2012/03/Pistas-Bermas-Zanjas-y-Cuneta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679" y="1772816"/>
            <a:ext cx="53816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88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8592" y="4221088"/>
            <a:ext cx="6781800" cy="1600200"/>
          </a:xfrm>
        </p:spPr>
        <p:txBody>
          <a:bodyPr>
            <a:normAutofit/>
          </a:bodyPr>
          <a:lstStyle/>
          <a:p>
            <a:r>
              <a:rPr lang="es-CL" sz="4400" dirty="0" smtClean="0"/>
              <a:t>Explotación a cielo abierto</a:t>
            </a:r>
            <a:endParaRPr lang="es-CL" sz="4400" dirty="0"/>
          </a:p>
        </p:txBody>
      </p:sp>
      <p:sp>
        <p:nvSpPr>
          <p:cNvPr id="3" name="2 Marcador de contenido"/>
          <p:cNvSpPr>
            <a:spLocks noGrp="1"/>
          </p:cNvSpPr>
          <p:nvPr>
            <p:ph idx="1"/>
          </p:nvPr>
        </p:nvSpPr>
        <p:spPr>
          <a:xfrm>
            <a:off x="762000" y="622920"/>
            <a:ext cx="7543800" cy="3886200"/>
          </a:xfrm>
        </p:spPr>
        <p:txBody>
          <a:bodyPr>
            <a:normAutofit/>
          </a:bodyPr>
          <a:lstStyle/>
          <a:p>
            <a:pPr algn="just"/>
            <a:r>
              <a:rPr lang="es-CL" sz="2600" dirty="0" smtClean="0"/>
              <a:t>Asimismo, se determinan los lugares donde se ubicaran los botaderos de material estéril, las instalaciones eléctricas, los puntos de suministro de petróleo y agua. Las plantas de beneficio, los talleres y las dependencias administrativas, de manera que no sean afectadas por los avances del rajo en un tiempo considerable,  </a:t>
            </a:r>
            <a:endParaRPr lang="es-CL" sz="2600" dirty="0"/>
          </a:p>
        </p:txBody>
      </p:sp>
    </p:spTree>
    <p:extLst>
      <p:ext uri="{BB962C8B-B14F-4D97-AF65-F5344CB8AC3E}">
        <p14:creationId xmlns:p14="http://schemas.microsoft.com/office/powerpoint/2010/main" val="3808311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3408"/>
            <a:ext cx="7626424" cy="1600200"/>
          </a:xfrm>
        </p:spPr>
        <p:txBody>
          <a:bodyPr>
            <a:normAutofit fontScale="90000"/>
          </a:bodyPr>
          <a:lstStyle/>
          <a:p>
            <a:pPr algn="ctr"/>
            <a:r>
              <a:rPr lang="es-CL" dirty="0" smtClean="0"/>
              <a:t>VIDA UTIL DE UN YACIMIENTO</a:t>
            </a:r>
            <a:endParaRPr lang="es-CL" dirty="0"/>
          </a:p>
        </p:txBody>
      </p:sp>
      <p:sp>
        <p:nvSpPr>
          <p:cNvPr id="3" name="2 Marcador de contenido"/>
          <p:cNvSpPr>
            <a:spLocks noGrp="1"/>
          </p:cNvSpPr>
          <p:nvPr>
            <p:ph idx="1"/>
          </p:nvPr>
        </p:nvSpPr>
        <p:spPr>
          <a:xfrm>
            <a:off x="285720" y="1919064"/>
            <a:ext cx="7543800" cy="3886200"/>
          </a:xfrm>
        </p:spPr>
        <p:txBody>
          <a:bodyPr>
            <a:normAutofit/>
          </a:bodyPr>
          <a:lstStyle/>
          <a:p>
            <a:pPr marL="0" indent="0">
              <a:buNone/>
            </a:pPr>
            <a:r>
              <a:rPr lang="es-CL" sz="2800" b="1" dirty="0">
                <a:latin typeface="Aparajita" pitchFamily="34" charset="0"/>
                <a:cs typeface="Aparajita" pitchFamily="34" charset="0"/>
              </a:rPr>
              <a:t>D</a:t>
            </a:r>
            <a:r>
              <a:rPr lang="es-CL" sz="2800" b="1" dirty="0" smtClean="0">
                <a:latin typeface="Aparajita" pitchFamily="34" charset="0"/>
                <a:cs typeface="Aparajita" pitchFamily="34" charset="0"/>
              </a:rPr>
              <a:t>ependerá principalmente de:</a:t>
            </a:r>
          </a:p>
          <a:p>
            <a:pPr>
              <a:buFont typeface="Wingdings" pitchFamily="2" charset="2"/>
              <a:buChar char="v"/>
            </a:pPr>
            <a:r>
              <a:rPr lang="es-CL" sz="2800" dirty="0" smtClean="0">
                <a:latin typeface="Aparajita" pitchFamily="34" charset="0"/>
                <a:cs typeface="Aparajita" pitchFamily="34" charset="0"/>
              </a:rPr>
              <a:t> Las </a:t>
            </a:r>
            <a:r>
              <a:rPr lang="es-CL" sz="2800" dirty="0">
                <a:latin typeface="Aparajita" pitchFamily="34" charset="0"/>
                <a:cs typeface="Aparajita" pitchFamily="34" charset="0"/>
              </a:rPr>
              <a:t>cantidades de reservas </a:t>
            </a:r>
            <a:r>
              <a:rPr lang="es-CL" sz="2800" dirty="0" smtClean="0">
                <a:latin typeface="Aparajita" pitchFamily="34" charset="0"/>
                <a:cs typeface="Aparajita" pitchFamily="34" charset="0"/>
              </a:rPr>
              <a:t>de minerales</a:t>
            </a:r>
          </a:p>
          <a:p>
            <a:pPr>
              <a:buFont typeface="Wingdings" pitchFamily="2" charset="2"/>
              <a:buChar char="v"/>
            </a:pPr>
            <a:r>
              <a:rPr lang="es-CL" sz="2800" dirty="0" smtClean="0">
                <a:latin typeface="Aparajita" pitchFamily="34" charset="0"/>
                <a:cs typeface="Aparajita" pitchFamily="34" charset="0"/>
              </a:rPr>
              <a:t>Ritmo </a:t>
            </a:r>
            <a:r>
              <a:rPr lang="es-CL" sz="2800" dirty="0">
                <a:latin typeface="Aparajita" pitchFamily="34" charset="0"/>
                <a:cs typeface="Aparajita" pitchFamily="34" charset="0"/>
              </a:rPr>
              <a:t>de explotación requerido o producción de la </a:t>
            </a:r>
            <a:r>
              <a:rPr lang="es-CL" sz="2800" dirty="0" smtClean="0">
                <a:latin typeface="Aparajita" pitchFamily="34" charset="0"/>
                <a:cs typeface="Aparajita" pitchFamily="34" charset="0"/>
              </a:rPr>
              <a:t>faena</a:t>
            </a:r>
          </a:p>
          <a:p>
            <a:pPr>
              <a:buFont typeface="Wingdings" pitchFamily="2" charset="2"/>
              <a:buChar char="v"/>
            </a:pPr>
            <a:r>
              <a:rPr lang="es-CL" sz="2800" dirty="0" smtClean="0">
                <a:latin typeface="Aparajita" pitchFamily="34" charset="0"/>
                <a:cs typeface="Aparajita" pitchFamily="34" charset="0"/>
              </a:rPr>
              <a:t>Necesidades:</a:t>
            </a:r>
          </a:p>
          <a:p>
            <a:pPr marL="1383030" lvl="4" indent="-285750"/>
            <a:r>
              <a:rPr lang="es-CL" sz="2400" dirty="0" smtClean="0">
                <a:latin typeface="Aparajita" pitchFamily="34" charset="0"/>
                <a:cs typeface="Aparajita" pitchFamily="34" charset="0"/>
              </a:rPr>
              <a:t>Políticas</a:t>
            </a:r>
          </a:p>
          <a:p>
            <a:pPr marL="1383030" lvl="4" indent="-285750"/>
            <a:r>
              <a:rPr lang="es-CL" sz="2400" dirty="0" smtClean="0">
                <a:latin typeface="Aparajita" pitchFamily="34" charset="0"/>
                <a:cs typeface="Aparajita" pitchFamily="34" charset="0"/>
              </a:rPr>
              <a:t>Recursos </a:t>
            </a:r>
          </a:p>
          <a:p>
            <a:pPr marL="1383030" lvl="4" indent="-285750"/>
            <a:r>
              <a:rPr lang="es-CL" sz="2400" dirty="0">
                <a:latin typeface="Aparajita" pitchFamily="34" charset="0"/>
                <a:cs typeface="Aparajita" pitchFamily="34" charset="0"/>
              </a:rPr>
              <a:t>I</a:t>
            </a:r>
            <a:r>
              <a:rPr lang="es-CL" sz="2400" dirty="0" smtClean="0">
                <a:latin typeface="Aparajita" pitchFamily="34" charset="0"/>
                <a:cs typeface="Aparajita" pitchFamily="34" charset="0"/>
              </a:rPr>
              <a:t>ntereses </a:t>
            </a:r>
            <a:r>
              <a:rPr lang="es-CL" sz="2400" dirty="0">
                <a:latin typeface="Aparajita" pitchFamily="34" charset="0"/>
                <a:cs typeface="Aparajita" pitchFamily="34" charset="0"/>
              </a:rPr>
              <a:t>de la empresa</a:t>
            </a:r>
            <a:r>
              <a:rPr lang="es-CL" sz="3200" dirty="0">
                <a:latin typeface="Aparajita" pitchFamily="34" charset="0"/>
                <a:cs typeface="Aparajita" pitchFamily="34" charset="0"/>
              </a:rPr>
              <a:t>.</a:t>
            </a:r>
          </a:p>
        </p:txBody>
      </p:sp>
      <p:pic>
        <p:nvPicPr>
          <p:cNvPr id="5122" name="Picture 2" descr="https://encrypted-tbn0.gstatic.com/images?q=tbn:ANd9GcRAqn5_s8TfibU941bhRSVD5MmxQmr9NE-z0yDPZ-mHaAvALXLN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861048"/>
            <a:ext cx="388843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82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Explotación a cielo abierto</a:t>
            </a:r>
            <a:endParaRPr lang="es-CL" dirty="0"/>
          </a:p>
        </p:txBody>
      </p:sp>
      <p:pic>
        <p:nvPicPr>
          <p:cNvPr id="3074" name="Picture 2" descr="http://image.slidesharecdn.com/diseodeviasyrampasenmineria-120605172123-phpapp01/95/slide-26-728.jpg?1338935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571480"/>
            <a:ext cx="8429684" cy="61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55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678820" y="332656"/>
            <a:ext cx="8429684" cy="762894"/>
          </a:xfrm>
        </p:spPr>
        <p:txBody>
          <a:bodyPr>
            <a:normAutofit/>
          </a:bodyPr>
          <a:lstStyle/>
          <a:p>
            <a:r>
              <a:rPr lang="es-CL" sz="3600" dirty="0" smtClean="0"/>
              <a:t>METODOS DE EXPLOTACION II (RAJO)</a:t>
            </a:r>
            <a:endParaRPr lang="es-CL" sz="3600" dirty="0"/>
          </a:p>
        </p:txBody>
      </p:sp>
      <p:sp>
        <p:nvSpPr>
          <p:cNvPr id="3" name="2 Marcador de contenido"/>
          <p:cNvSpPr>
            <a:spLocks noGrp="1"/>
          </p:cNvSpPr>
          <p:nvPr>
            <p:ph idx="1"/>
          </p:nvPr>
        </p:nvSpPr>
        <p:spPr>
          <a:xfrm>
            <a:off x="539552" y="1340768"/>
            <a:ext cx="7543800" cy="5328592"/>
          </a:xfrm>
        </p:spPr>
        <p:txBody>
          <a:bodyPr>
            <a:noAutofit/>
          </a:bodyPr>
          <a:lstStyle/>
          <a:p>
            <a:pPr marL="114300" indent="0" algn="just">
              <a:buNone/>
            </a:pPr>
            <a:r>
              <a:rPr lang="es-ES_tradnl" b="1" dirty="0"/>
              <a:t>OBJETIVOS DE </a:t>
            </a:r>
            <a:r>
              <a:rPr lang="es-ES_tradnl" b="1" dirty="0" smtClean="0"/>
              <a:t>APRENDIZAJE</a:t>
            </a:r>
            <a:r>
              <a:rPr lang="es-CL" b="1" dirty="0" smtClean="0"/>
              <a:t>:</a:t>
            </a:r>
          </a:p>
          <a:p>
            <a:pPr marL="114300" lvl="0" indent="0" algn="just">
              <a:buNone/>
            </a:pPr>
            <a:r>
              <a:rPr lang="es-CL" b="1" dirty="0" smtClean="0"/>
              <a:t>1.- </a:t>
            </a:r>
            <a:r>
              <a:rPr lang="es-ES_tradnl" sz="2200" dirty="0"/>
              <a:t>Analizar los procesos de la planificación minera, que orientan la secuencia de explotación, en una mina rajo abierto</a:t>
            </a:r>
            <a:r>
              <a:rPr lang="es-ES_tradnl" sz="2200" dirty="0" smtClean="0"/>
              <a:t>.</a:t>
            </a:r>
            <a:endParaRPr lang="es-CL" sz="2200" dirty="0"/>
          </a:p>
          <a:p>
            <a:pPr marL="114300" indent="0" algn="just">
              <a:buNone/>
            </a:pPr>
            <a:r>
              <a:rPr lang="es-CL" sz="2200" dirty="0" smtClean="0"/>
              <a:t> </a:t>
            </a:r>
          </a:p>
          <a:p>
            <a:pPr marL="114300" lvl="0" indent="0" algn="just">
              <a:buNone/>
            </a:pPr>
            <a:r>
              <a:rPr lang="es-CL" sz="2200" b="1" dirty="0" smtClean="0"/>
              <a:t>2.- </a:t>
            </a:r>
            <a:r>
              <a:rPr lang="es-ES_tradnl" sz="2200" dirty="0"/>
              <a:t>Conocer cada uno de los procesos involucrados (operativos y de mantención), que contempla una explotación por el sistema rajo abierto</a:t>
            </a:r>
            <a:r>
              <a:rPr lang="es-ES_tradnl" sz="2200" dirty="0" smtClean="0"/>
              <a:t>.</a:t>
            </a:r>
            <a:endParaRPr lang="es-CL" sz="2200" dirty="0"/>
          </a:p>
          <a:p>
            <a:pPr marL="114300" indent="0" algn="just">
              <a:buNone/>
            </a:pPr>
            <a:endParaRPr lang="es-CL" sz="2200" dirty="0" smtClean="0"/>
          </a:p>
          <a:p>
            <a:pPr marL="114300" lvl="0" indent="0" algn="just">
              <a:buNone/>
            </a:pPr>
            <a:r>
              <a:rPr lang="es-CL" sz="2200" b="1" dirty="0" smtClean="0"/>
              <a:t>3.-  </a:t>
            </a:r>
            <a:r>
              <a:rPr lang="es-ES_tradnl" sz="2200" dirty="0"/>
              <a:t>Conocer los principales equipos mineros, utilizados en la explotación por el sistema rajo abierto</a:t>
            </a:r>
            <a:r>
              <a:rPr lang="es-ES_tradnl" sz="2200" dirty="0" smtClean="0"/>
              <a:t>.</a:t>
            </a:r>
          </a:p>
          <a:p>
            <a:pPr marL="114300" lvl="0" indent="0" algn="just">
              <a:buNone/>
            </a:pPr>
            <a:endParaRPr lang="es-ES_tradnl" sz="2200" dirty="0"/>
          </a:p>
          <a:p>
            <a:pPr marL="114300" lvl="0" indent="0" algn="just">
              <a:buNone/>
            </a:pPr>
            <a:r>
              <a:rPr lang="es-ES_tradnl" sz="2200" dirty="0" smtClean="0"/>
              <a:t>4.- </a:t>
            </a:r>
            <a:r>
              <a:rPr lang="es-ES_tradnl" sz="2200" dirty="0"/>
              <a:t>Analizar aspectos económicos en la explotación por el sistema rajo abierto, en cuanto a sus costos de operación como de inversión.</a:t>
            </a:r>
            <a:endParaRPr lang="es-CL" sz="2200" dirty="0"/>
          </a:p>
          <a:p>
            <a:pPr marL="114300" indent="0" algn="just">
              <a:buNone/>
            </a:pPr>
            <a:endParaRPr lang="es-CL" sz="2000" dirty="0"/>
          </a:p>
        </p:txBody>
      </p:sp>
    </p:spTree>
    <p:extLst>
      <p:ext uri="{BB962C8B-B14F-4D97-AF65-F5344CB8AC3E}">
        <p14:creationId xmlns:p14="http://schemas.microsoft.com/office/powerpoint/2010/main" val="98402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96415" y="587152"/>
            <a:ext cx="7620001" cy="609600"/>
          </a:xfrm>
        </p:spPr>
        <p:txBody>
          <a:bodyPr lIns="92075" tIns="46038" rIns="92075" bIns="46038" rtlCol="0">
            <a:normAutofit/>
          </a:bodyPr>
          <a:lstStyle/>
          <a:p>
            <a:pPr eaLnBrk="1" fontAlgn="auto" hangingPunct="1">
              <a:spcAft>
                <a:spcPts val="0"/>
              </a:spcAft>
              <a:defRPr/>
            </a:pPr>
            <a:r>
              <a:rPr lang="es-ES_tradnl" sz="2800" b="1" dirty="0" smtClean="0">
                <a:solidFill>
                  <a:srgbClr val="000099"/>
                </a:solidFill>
                <a:effectLst>
                  <a:outerShdw blurRad="38100" dist="38100" dir="2700000" algn="tl">
                    <a:srgbClr val="000000"/>
                  </a:outerShdw>
                </a:effectLst>
                <a:latin typeface="Arial Black" pitchFamily="34" charset="0"/>
              </a:rPr>
              <a:t>METODOS DE EXPLOTACION II (RAJO)</a:t>
            </a:r>
          </a:p>
        </p:txBody>
      </p:sp>
      <p:sp>
        <p:nvSpPr>
          <p:cNvPr id="3075" name="Rectangle 3"/>
          <p:cNvSpPr>
            <a:spLocks noChangeArrowheads="1"/>
          </p:cNvSpPr>
          <p:nvPr/>
        </p:nvSpPr>
        <p:spPr bwMode="auto">
          <a:xfrm>
            <a:off x="36513" y="1625600"/>
            <a:ext cx="9144000" cy="408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defRPr/>
            </a:pPr>
            <a:r>
              <a:rPr lang="es-ES_tradnl" sz="2000" b="1" dirty="0">
                <a:solidFill>
                  <a:srgbClr val="000099"/>
                </a:solidFill>
                <a:latin typeface="Arial" charset="0"/>
              </a:rPr>
              <a:t>La minería comprende cuatro grandes ámbitos</a:t>
            </a:r>
          </a:p>
          <a:p>
            <a:pPr marL="381000" indent="-381000" eaLnBrk="0" hangingPunct="0">
              <a:lnSpc>
                <a:spcPct val="170000"/>
              </a:lnSpc>
              <a:buClr>
                <a:srgbClr val="FF0000"/>
              </a:buClr>
              <a:buSzPct val="120000"/>
              <a:defRPr/>
            </a:pPr>
            <a:endParaRPr lang="es-ES_tradnl" b="1" dirty="0">
              <a:solidFill>
                <a:srgbClr val="000099"/>
              </a:solidFill>
              <a:latin typeface="Arial" charset="0"/>
            </a:endParaRPr>
          </a:p>
          <a:p>
            <a:pPr marL="285750" indent="-285750">
              <a:buFont typeface="Arial" pitchFamily="34" charset="0"/>
              <a:buChar char="•"/>
              <a:defRPr/>
            </a:pPr>
            <a:r>
              <a:rPr lang="es-ES" sz="2200" b="1" dirty="0">
                <a:solidFill>
                  <a:srgbClr val="003399"/>
                </a:solidFill>
              </a:rPr>
              <a:t>LA EXPLORACION 	</a:t>
            </a:r>
          </a:p>
          <a:p>
            <a:pPr>
              <a:defRPr/>
            </a:pPr>
            <a:endParaRPr lang="es-CL" sz="2200" b="1" dirty="0">
              <a:solidFill>
                <a:srgbClr val="003399"/>
              </a:solidFill>
            </a:endParaRPr>
          </a:p>
          <a:p>
            <a:pPr marL="285750" indent="-285750">
              <a:buFont typeface="Arial" pitchFamily="34" charset="0"/>
              <a:buChar char="•"/>
              <a:defRPr/>
            </a:pPr>
            <a:r>
              <a:rPr lang="es-ES" sz="2200" b="1" dirty="0">
                <a:solidFill>
                  <a:srgbClr val="003399"/>
                </a:solidFill>
              </a:rPr>
              <a:t>LA EXTRACCION 	</a:t>
            </a:r>
          </a:p>
          <a:p>
            <a:pPr>
              <a:defRPr/>
            </a:pPr>
            <a:r>
              <a:rPr lang="es-ES" sz="2200" b="1" dirty="0">
                <a:solidFill>
                  <a:srgbClr val="003399"/>
                </a:solidFill>
              </a:rPr>
              <a:t> </a:t>
            </a:r>
          </a:p>
          <a:p>
            <a:pPr marL="285750" indent="-285750">
              <a:buFont typeface="Arial" pitchFamily="34" charset="0"/>
              <a:buChar char="•"/>
              <a:defRPr/>
            </a:pPr>
            <a:r>
              <a:rPr lang="es-ES" sz="2200" b="1" dirty="0">
                <a:solidFill>
                  <a:srgbClr val="003399"/>
                </a:solidFill>
              </a:rPr>
              <a:t>EL PROCESAMIENTO DE MINERALES	</a:t>
            </a:r>
          </a:p>
          <a:p>
            <a:pPr>
              <a:defRPr/>
            </a:pPr>
            <a:endParaRPr lang="es-CL" sz="2200" b="1" dirty="0">
              <a:solidFill>
                <a:srgbClr val="003399"/>
              </a:solidFill>
            </a:endParaRPr>
          </a:p>
          <a:p>
            <a:pPr marL="285750" indent="-285750">
              <a:buFont typeface="Arial" pitchFamily="34" charset="0"/>
              <a:buChar char="•"/>
              <a:defRPr/>
            </a:pPr>
            <a:r>
              <a:rPr lang="es-ES" sz="2200" b="1" dirty="0">
                <a:solidFill>
                  <a:srgbClr val="003399"/>
                </a:solidFill>
              </a:rPr>
              <a:t>LA GESTION DE RESIDUOS 	</a:t>
            </a:r>
          </a:p>
          <a:p>
            <a:pPr>
              <a:defRPr/>
            </a:pPr>
            <a:endParaRPr lang="es-CL" sz="2200" dirty="0"/>
          </a:p>
          <a:p>
            <a:pPr>
              <a:defRPr/>
            </a:pPr>
            <a:endParaRPr lang="es-ES_tradnl" sz="1900" b="1" dirty="0">
              <a:solidFill>
                <a:srgbClr val="000099"/>
              </a:solidFill>
              <a:latin typeface="Arial" charset="0"/>
            </a:endParaRPr>
          </a:p>
        </p:txBody>
      </p:sp>
      <p:sp>
        <p:nvSpPr>
          <p:cNvPr id="2" name="1 Cerrar llave"/>
          <p:cNvSpPr/>
          <p:nvPr/>
        </p:nvSpPr>
        <p:spPr>
          <a:xfrm>
            <a:off x="5364163" y="2852738"/>
            <a:ext cx="576262" cy="25209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8198" name="2 CuadroTexto"/>
          <p:cNvSpPr txBox="1">
            <a:spLocks noChangeArrowheads="1"/>
          </p:cNvSpPr>
          <p:nvPr/>
        </p:nvSpPr>
        <p:spPr bwMode="auto">
          <a:xfrm>
            <a:off x="6227763" y="3141663"/>
            <a:ext cx="26654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L" sz="2300" b="1">
                <a:solidFill>
                  <a:srgbClr val="FF0000"/>
                </a:solidFill>
              </a:rPr>
              <a:t>EN TODOS LOS AMBITOS ESTAN INSERTOS LOS ASPECTOS DE SEGURIDAD </a:t>
            </a:r>
          </a:p>
        </p:txBody>
      </p:sp>
    </p:spTree>
    <p:extLst>
      <p:ext uri="{BB962C8B-B14F-4D97-AF65-F5344CB8AC3E}">
        <p14:creationId xmlns:p14="http://schemas.microsoft.com/office/powerpoint/2010/main" val="1102346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8" end="8"/>
                                            </p:txEl>
                                          </p:spTgt>
                                        </p:tgtEl>
                                        <p:attrNameLst>
                                          <p:attrName>style.visibility</p:attrName>
                                        </p:attrNameLst>
                                      </p:cBhvr>
                                      <p:to>
                                        <p:strVal val="visible"/>
                                      </p:to>
                                    </p:set>
                                  </p:childTnLst>
                                  <p:subTnLst>
                                    <p:set>
                                      <p:cBhvr override="childStyle">
                                        <p:cTn dur="1" fill="hold" display="0" masterRel="nextClick" afterEffect="1"/>
                                        <p:tgtEl>
                                          <p:spTgt spid="3075">
                                            <p:txEl>
                                              <p:pRg st="8" end="8"/>
                                            </p:txEl>
                                          </p:spTgt>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subTnLst>
                                    <p:set>
                                      <p:cBhvr override="childStyle">
                                        <p:cTn dur="1" fill="hold" display="0" masterRel="nextClick" afterEffect="1"/>
                                        <p:tgtEl>
                                          <p:spTgt spid="3075">
                                            <p:txEl>
                                              <p:pRg st="5" end="5"/>
                                            </p:txEl>
                                          </p:spTgt>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subTnLst>
                                    <p:set>
                                      <p:cBhvr override="childStyle">
                                        <p:cTn dur="1" fill="hold" display="0" masterRel="nextClick" afterEffect="1"/>
                                        <p:tgtEl>
                                          <p:spTgt spid="3075">
                                            <p:txEl>
                                              <p:pRg st="6" end="6"/>
                                            </p:txEl>
                                          </p:spTgt>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subTnLst>
                                    <p:set>
                                      <p:cBhvr override="childStyle">
                                        <p:cTn dur="1" fill="hold" display="0" masterRel="nextClick" afterEffect="1"/>
                                        <p:tgtEl>
                                          <p:spTgt spid="3075">
                                            <p:txEl>
                                              <p:pRg st="4" end="4"/>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childTnLst>
                                  <p:subTnLst>
                                    <p:set>
                                      <p:cBhvr override="childStyle">
                                        <p:cTn dur="1" fill="hold" display="0" masterRel="nextClick" afterEffect="1"/>
                                        <p:tgtEl>
                                          <p:spTgt spid="3075">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32656" y="1412776"/>
            <a:ext cx="7543800" cy="1524000"/>
          </a:xfrm>
        </p:spPr>
        <p:txBody>
          <a:bodyPr/>
          <a:lstStyle/>
          <a:p>
            <a:r>
              <a:rPr lang="es-CL" dirty="0" smtClean="0"/>
              <a:t>METODOS DE EXPLOTACIÓN II</a:t>
            </a:r>
            <a:endParaRPr lang="es-CL" dirty="0"/>
          </a:p>
        </p:txBody>
      </p:sp>
      <p:sp>
        <p:nvSpPr>
          <p:cNvPr id="3" name="2 Subtítulo"/>
          <p:cNvSpPr>
            <a:spLocks noGrp="1"/>
          </p:cNvSpPr>
          <p:nvPr>
            <p:ph type="subTitle" idx="1"/>
          </p:nvPr>
        </p:nvSpPr>
        <p:spPr>
          <a:xfrm>
            <a:off x="762000" y="5102696"/>
            <a:ext cx="6858000" cy="990600"/>
          </a:xfrm>
        </p:spPr>
        <p:txBody>
          <a:bodyPr/>
          <a:lstStyle/>
          <a:p>
            <a:r>
              <a:rPr lang="es-CL" dirty="0" smtClean="0"/>
              <a:t>CIELO ABIERTO</a:t>
            </a:r>
            <a:endParaRPr lang="es-CL" dirty="0"/>
          </a:p>
        </p:txBody>
      </p:sp>
      <p:pic>
        <p:nvPicPr>
          <p:cNvPr id="2050" name="Picture 2" descr="Diseño De Minas a Cielo Abier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789040"/>
            <a:ext cx="4320480" cy="263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5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0768" y="3284984"/>
            <a:ext cx="6775608" cy="1440160"/>
          </a:xfrm>
        </p:spPr>
        <p:txBody>
          <a:bodyPr/>
          <a:lstStyle/>
          <a:p>
            <a:r>
              <a:rPr lang="es-ES_tradnl" sz="4400" dirty="0" smtClean="0"/>
              <a:t>Consideraciones Generales</a:t>
            </a:r>
            <a:br>
              <a:rPr lang="es-ES_tradnl" sz="4400" dirty="0" smtClean="0"/>
            </a:br>
            <a:r>
              <a:rPr lang="es-ES_tradnl" sz="4400" dirty="0"/>
              <a:t/>
            </a:r>
            <a:br>
              <a:rPr lang="es-ES_tradnl" sz="4400" dirty="0"/>
            </a:br>
            <a:r>
              <a:rPr lang="es-ES_tradnl" sz="4400" dirty="0" smtClean="0"/>
              <a:t/>
            </a:r>
            <a:br>
              <a:rPr lang="es-ES_tradnl" sz="4400" dirty="0" smtClean="0"/>
            </a:br>
            <a:r>
              <a:rPr lang="es-ES_tradnl" sz="4400" dirty="0" smtClean="0"/>
              <a:t>Descripción </a:t>
            </a:r>
            <a:r>
              <a:rPr lang="es-ES_tradnl" sz="4400" dirty="0"/>
              <a:t>del  sistema de explotación a rajo </a:t>
            </a:r>
            <a:r>
              <a:rPr lang="es-ES_tradnl" sz="4400" dirty="0" smtClean="0"/>
              <a:t>abierto</a:t>
            </a:r>
            <a:endParaRPr lang="es-CL" sz="4400" dirty="0"/>
          </a:p>
        </p:txBody>
      </p:sp>
      <p:sp>
        <p:nvSpPr>
          <p:cNvPr id="4" name="3 CuadroTexto"/>
          <p:cNvSpPr txBox="1"/>
          <p:nvPr/>
        </p:nvSpPr>
        <p:spPr>
          <a:xfrm>
            <a:off x="1187624" y="188640"/>
            <a:ext cx="1694695" cy="400110"/>
          </a:xfrm>
          <a:prstGeom prst="rect">
            <a:avLst/>
          </a:prstGeom>
          <a:noFill/>
        </p:spPr>
        <p:txBody>
          <a:bodyPr wrap="none" rtlCol="0">
            <a:spAutoFit/>
          </a:bodyPr>
          <a:lstStyle/>
          <a:p>
            <a:r>
              <a:rPr lang="es-CL" sz="2000" b="1" dirty="0" smtClean="0"/>
              <a:t>UNIDAD N°1</a:t>
            </a:r>
            <a:endParaRPr lang="es-CL" sz="2000" b="1" dirty="0"/>
          </a:p>
        </p:txBody>
      </p:sp>
    </p:spTree>
    <p:extLst>
      <p:ext uri="{BB962C8B-B14F-4D97-AF65-F5344CB8AC3E}">
        <p14:creationId xmlns:p14="http://schemas.microsoft.com/office/powerpoint/2010/main" val="136265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85750" y="1143000"/>
            <a:ext cx="85010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5124" name="3 Rectángulo"/>
          <p:cNvSpPr>
            <a:spLocks noChangeArrowheads="1"/>
          </p:cNvSpPr>
          <p:nvPr/>
        </p:nvSpPr>
        <p:spPr bwMode="auto">
          <a:xfrm>
            <a:off x="0" y="5057889"/>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b="1" i="1" u="sng" dirty="0"/>
              <a:t>Explotación minera</a:t>
            </a:r>
            <a:r>
              <a:rPr lang="es-ES" dirty="0"/>
              <a:t>: </a:t>
            </a:r>
            <a:r>
              <a:rPr lang="es-ES" sz="2000" b="1" dirty="0"/>
              <a:t>Es el proceso o conjunto de procesos por el cual  extraemos un material </a:t>
            </a:r>
            <a:r>
              <a:rPr lang="es-ES" sz="2000" b="1" dirty="0" smtClean="0"/>
              <a:t>del </a:t>
            </a:r>
            <a:r>
              <a:rPr lang="es-ES" sz="2000" b="1" dirty="0"/>
              <a:t>que podemos obtener un beneficio económico: puede ser desde agua, hasta </a:t>
            </a:r>
            <a:r>
              <a:rPr lang="es-ES" sz="2000" b="1" dirty="0" smtClean="0"/>
              <a:t>diamantes y su explotación se desarrolla en </a:t>
            </a:r>
            <a:r>
              <a:rPr lang="es-ES" sz="2000" b="1" dirty="0"/>
              <a:t>minas, subterráneas </a:t>
            </a:r>
            <a:r>
              <a:rPr lang="es-ES" sz="2000" b="1" dirty="0" smtClean="0"/>
              <a:t>a </a:t>
            </a:r>
            <a:r>
              <a:rPr lang="es-ES" sz="2000" b="1" dirty="0"/>
              <a:t>cielo abierto, o en canteras.</a:t>
            </a:r>
            <a:r>
              <a:rPr lang="es-ES_tradnl" sz="2000" b="1" dirty="0"/>
              <a:t> </a:t>
            </a:r>
            <a:endParaRPr lang="es-ES" sz="2000" dirty="0"/>
          </a:p>
        </p:txBody>
      </p:sp>
      <p:pic>
        <p:nvPicPr>
          <p:cNvPr id="13" name="Picture 2" descr="http://www.educarchile.cl/autoaprendizaje/tierra/modulo4/clase2/img/listas/fig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16087"/>
            <a:ext cx="7776864" cy="422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70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85750" y="1143000"/>
            <a:ext cx="85010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pic>
        <p:nvPicPr>
          <p:cNvPr id="13" name="Picture 2" descr="http://www.educarchile.cl/autoaprendizaje/tierra/modulo4/clase2/img/listas/fig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72071"/>
            <a:ext cx="3600400" cy="2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04318" y="692696"/>
            <a:ext cx="2571538" cy="461665"/>
          </a:xfrm>
          <a:prstGeom prst="rect">
            <a:avLst/>
          </a:prstGeom>
          <a:noFill/>
        </p:spPr>
        <p:txBody>
          <a:bodyPr wrap="none" rtlCol="0">
            <a:spAutoFit/>
          </a:bodyPr>
          <a:lstStyle/>
          <a:p>
            <a:r>
              <a:rPr lang="es-CL" sz="2400" b="1" dirty="0" smtClean="0"/>
              <a:t>Conceptos básicos</a:t>
            </a:r>
            <a:endParaRPr lang="es-CL" sz="2400" b="1" dirty="0"/>
          </a:p>
        </p:txBody>
      </p:sp>
      <p:sp>
        <p:nvSpPr>
          <p:cNvPr id="3" name="2 CuadroTexto"/>
          <p:cNvSpPr txBox="1"/>
          <p:nvPr/>
        </p:nvSpPr>
        <p:spPr>
          <a:xfrm>
            <a:off x="323528" y="1340768"/>
            <a:ext cx="4212753" cy="1323439"/>
          </a:xfrm>
          <a:prstGeom prst="rect">
            <a:avLst/>
          </a:prstGeom>
          <a:noFill/>
        </p:spPr>
        <p:txBody>
          <a:bodyPr wrap="square" rtlCol="0">
            <a:spAutoFit/>
          </a:bodyPr>
          <a:lstStyle/>
          <a:p>
            <a:r>
              <a:rPr lang="es-CL" sz="2000" dirty="0" smtClean="0"/>
              <a:t>El método de explotación a cielo abierto consiste en la excavación superficial del terreno, cuyo objetivo es la extracción del mineral.   </a:t>
            </a:r>
            <a:endParaRPr lang="es-CL" sz="2000" dirty="0"/>
          </a:p>
        </p:txBody>
      </p:sp>
      <p:sp>
        <p:nvSpPr>
          <p:cNvPr id="4" name="3 CuadroTexto"/>
          <p:cNvSpPr txBox="1"/>
          <p:nvPr/>
        </p:nvSpPr>
        <p:spPr>
          <a:xfrm>
            <a:off x="251520" y="2708920"/>
            <a:ext cx="8463285" cy="3847207"/>
          </a:xfrm>
          <a:prstGeom prst="rect">
            <a:avLst/>
          </a:prstGeom>
          <a:noFill/>
        </p:spPr>
        <p:txBody>
          <a:bodyPr wrap="square" rtlCol="0">
            <a:spAutoFit/>
          </a:bodyPr>
          <a:lstStyle/>
          <a:p>
            <a:r>
              <a:rPr lang="es-CL" sz="2400" b="1" dirty="0" smtClean="0"/>
              <a:t>Consideraciones importantes:</a:t>
            </a:r>
          </a:p>
          <a:p>
            <a:endParaRPr lang="es-CL" sz="2000" b="1" dirty="0" smtClean="0"/>
          </a:p>
          <a:p>
            <a:pPr marL="342900" indent="-342900">
              <a:buFontTx/>
              <a:buChar char="-"/>
            </a:pPr>
            <a:r>
              <a:rPr lang="es-CL" sz="2000" b="1" dirty="0" smtClean="0"/>
              <a:t>Modelo de bloques a utilizar (calidad de los recursos minerales, información que proviene de la etapa de sondaje).</a:t>
            </a:r>
          </a:p>
          <a:p>
            <a:pPr marL="342900" indent="-342900">
              <a:buFontTx/>
              <a:buChar char="-"/>
            </a:pPr>
            <a:r>
              <a:rPr lang="es-CL" sz="2000" b="1" dirty="0" smtClean="0"/>
              <a:t>Modelo de costos (mejor estimación de los costos de largo plazo).</a:t>
            </a:r>
          </a:p>
          <a:p>
            <a:pPr marL="342900" indent="-342900">
              <a:buFontTx/>
              <a:buChar char="-"/>
            </a:pPr>
            <a:r>
              <a:rPr lang="es-CL" sz="2000" b="1" dirty="0" smtClean="0"/>
              <a:t>Precio de largo plazo de los minerales que serán explotados.</a:t>
            </a:r>
          </a:p>
          <a:p>
            <a:pPr marL="342900" indent="-342900">
              <a:buFontTx/>
              <a:buChar char="-"/>
            </a:pPr>
            <a:r>
              <a:rPr lang="es-CL" sz="2000" b="1" dirty="0" smtClean="0"/>
              <a:t>Parámetros geométricos y operativos (forma, dimensiones necesarias para el buen trabajo de los equipos).</a:t>
            </a:r>
          </a:p>
          <a:p>
            <a:pPr marL="342900" indent="-342900">
              <a:buFontTx/>
              <a:buChar char="-"/>
            </a:pPr>
            <a:r>
              <a:rPr lang="es-CL" sz="2000" b="1" dirty="0" smtClean="0"/>
              <a:t>Parámetros geotécnicos (diseño, ángulos de talud (estabilidad), recuperación metalúrgica, etc.).</a:t>
            </a:r>
          </a:p>
          <a:p>
            <a:pPr marL="342900" indent="-342900">
              <a:buFontTx/>
              <a:buChar char="-"/>
            </a:pPr>
            <a:r>
              <a:rPr lang="es-CL" sz="2000" b="1" dirty="0" smtClean="0"/>
              <a:t>Restricciones medio ambientales (comunidades, botaderos, tranques de relave, etc.).  </a:t>
            </a:r>
            <a:endParaRPr lang="es-CL" sz="2000" b="1" dirty="0"/>
          </a:p>
        </p:txBody>
      </p:sp>
    </p:spTree>
    <p:extLst>
      <p:ext uri="{BB962C8B-B14F-4D97-AF65-F5344CB8AC3E}">
        <p14:creationId xmlns:p14="http://schemas.microsoft.com/office/powerpoint/2010/main" val="329258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TotalTime>
  <Words>1545</Words>
  <Application>Microsoft Office PowerPoint</Application>
  <PresentationFormat>Presentación en pantalla (4:3)</PresentationFormat>
  <Paragraphs>194</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NewsPrint</vt:lpstr>
      <vt:lpstr>METODOS DE EXPLOTACION II (RAJO) INTRODUCCION</vt:lpstr>
      <vt:lpstr>  METODOS DE EXPLOTACION </vt:lpstr>
      <vt:lpstr>METODOS DE EXPLOTACION II (RAJO)</vt:lpstr>
      <vt:lpstr>METODOS DE EXPLOTACION II (RAJO)</vt:lpstr>
      <vt:lpstr>METODOS DE EXPLOTACION II (RAJO)</vt:lpstr>
      <vt:lpstr>METODOS DE EXPLOTACIÓN II</vt:lpstr>
      <vt:lpstr>Consideraciones Generales   Descripción del  sistema de explotación a rajo abierto</vt:lpstr>
      <vt:lpstr>Presentación de PowerPoint</vt:lpstr>
      <vt:lpstr>Presentación de PowerPoint</vt:lpstr>
      <vt:lpstr>Presentación de PowerPoint</vt:lpstr>
      <vt:lpstr>Presentación de PowerPoint</vt:lpstr>
      <vt:lpstr>Explotación a cielo abierto</vt:lpstr>
      <vt:lpstr>METODOS DE EXPLOTACIÓN</vt:lpstr>
      <vt:lpstr>Presentación de PowerPoint</vt:lpstr>
      <vt:lpstr>METODOS DE EXPLOTACIÓN</vt:lpstr>
      <vt:lpstr>METODOS DE EXPLOTACIÓN</vt:lpstr>
      <vt:lpstr>EXPLOTACIÓN A RAJO ABIERTO</vt:lpstr>
      <vt:lpstr>EXPLOTACIÓN A CIELO ABIERTO</vt:lpstr>
      <vt:lpstr>Explotación a cielo abierto</vt:lpstr>
      <vt:lpstr>Explotación a cielo abierto</vt:lpstr>
      <vt:lpstr>Explotación a cielo abierto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Elementos que componen un rajo</vt:lpstr>
      <vt:lpstr>Explotación a cielo abierto</vt:lpstr>
      <vt:lpstr>VIDA UTIL DE UN YACIMIENTO</vt:lpstr>
      <vt:lpstr>Explotación a cielo abierto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METODOS DE EXPLOTACIÓN</dc:title>
  <dc:creator>Ximena Vargas</dc:creator>
  <cp:lastModifiedBy>Belmonte Lerma Mauricio  (Codelco-Andina)</cp:lastModifiedBy>
  <cp:revision>102</cp:revision>
  <dcterms:created xsi:type="dcterms:W3CDTF">2013-04-03T03:17:10Z</dcterms:created>
  <dcterms:modified xsi:type="dcterms:W3CDTF">2015-08-31T01:46:42Z</dcterms:modified>
</cp:coreProperties>
</file>